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256" r:id="rId2"/>
    <p:sldId id="257" r:id="rId3"/>
    <p:sldId id="258" r:id="rId4"/>
    <p:sldId id="259" r:id="rId5"/>
    <p:sldId id="277" r:id="rId6"/>
    <p:sldId id="281" r:id="rId7"/>
    <p:sldId id="261" r:id="rId8"/>
    <p:sldId id="282" r:id="rId9"/>
    <p:sldId id="278" r:id="rId10"/>
    <p:sldId id="283" r:id="rId11"/>
    <p:sldId id="279" r:id="rId12"/>
    <p:sldId id="260" r:id="rId13"/>
    <p:sldId id="280" r:id="rId14"/>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FF"/>
    <a:srgbClr val="10DCD7"/>
    <a:srgbClr val="0D1219"/>
    <a:srgbClr val="00EB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70839" autoAdjust="0"/>
  </p:normalViewPr>
  <p:slideViewPr>
    <p:cSldViewPr snapToGrid="0">
      <p:cViewPr varScale="1">
        <p:scale>
          <a:sx n="61" d="100"/>
          <a:sy n="61" d="100"/>
        </p:scale>
        <p:origin x="1430" y="43"/>
      </p:cViewPr>
      <p:guideLst/>
    </p:cSldViewPr>
  </p:slideViewPr>
  <p:notesTextViewPr>
    <p:cViewPr>
      <p:scale>
        <a:sx n="1" d="1"/>
        <a:sy n="1" d="1"/>
      </p:scale>
      <p:origin x="0" y="0"/>
    </p:cViewPr>
  </p:notesTextViewPr>
  <p:notesViewPr>
    <p:cSldViewPr snapToGrid="0">
      <p:cViewPr varScale="1">
        <p:scale>
          <a:sx n="65" d="100"/>
          <a:sy n="65" d="100"/>
        </p:scale>
        <p:origin x="3154" y="6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D25193F4-230B-4797-8444-DBE5AFB359A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8E082604-ED9D-486D-8151-FBC6F0E85AE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08FAA0B-532C-4A5C-9B25-7F7D7807787E}" type="datetimeFigureOut">
              <a:rPr lang="zh-CN" altLang="en-US" smtClean="0"/>
              <a:t>2023/2/24</a:t>
            </a:fld>
            <a:endParaRPr lang="zh-CN" altLang="en-US"/>
          </a:p>
        </p:txBody>
      </p:sp>
      <p:sp>
        <p:nvSpPr>
          <p:cNvPr id="4" name="页脚占位符 3">
            <a:extLst>
              <a:ext uri="{FF2B5EF4-FFF2-40B4-BE49-F238E27FC236}">
                <a16:creationId xmlns:a16="http://schemas.microsoft.com/office/drawing/2014/main" id="{72ECAD87-0F36-49E9-ADD2-716223BF366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10414848-5F57-4B52-9A77-009A442A4C7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B9EE6C-5DC9-4A57-BEE4-85F98689F737}" type="slidenum">
              <a:rPr lang="zh-CN" altLang="en-US" smtClean="0"/>
              <a:t>‹#›</a:t>
            </a:fld>
            <a:endParaRPr lang="zh-CN" altLang="en-US"/>
          </a:p>
        </p:txBody>
      </p:sp>
    </p:spTree>
    <p:extLst>
      <p:ext uri="{BB962C8B-B14F-4D97-AF65-F5344CB8AC3E}">
        <p14:creationId xmlns:p14="http://schemas.microsoft.com/office/powerpoint/2010/main" val="50629842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C3506E-DADF-42AF-B2A9-7FA51B4C09E6}" type="datetimeFigureOut">
              <a:rPr lang="zh-CN" altLang="en-US" smtClean="0"/>
              <a:t>2023/2/24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4C191-63F4-49F7-A0F0-EB0293C012F2}" type="slidenum">
              <a:rPr lang="zh-CN" altLang="en-US" smtClean="0"/>
              <a:t>‹#›</a:t>
            </a:fld>
            <a:endParaRPr lang="zh-CN" altLang="en-US"/>
          </a:p>
        </p:txBody>
      </p:sp>
    </p:spTree>
    <p:extLst>
      <p:ext uri="{BB962C8B-B14F-4D97-AF65-F5344CB8AC3E}">
        <p14:creationId xmlns:p14="http://schemas.microsoft.com/office/powerpoint/2010/main" val="308433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baike.baidu.com/item/%E6%9C%80%E9%AB%98%E4%BA%BA%E6%B0%91%E6%B3%95%E9%99%A2/1525649" TargetMode="External"/><Relationship Id="rId3" Type="http://schemas.openxmlformats.org/officeDocument/2006/relationships/hyperlink" Target="https://baike.baidu.com/item/360%E6%9D%80%E6%AF%92/4265150" TargetMode="External"/><Relationship Id="rId7" Type="http://schemas.openxmlformats.org/officeDocument/2006/relationships/hyperlink" Target="https://baike.baidu.com/item/%E8%85%BE%E8%AE%AF/112204"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baike.baidu.com/item/%E5%A5%87%E8%99%8E360/794179" TargetMode="External"/><Relationship Id="rId5" Type="http://schemas.openxmlformats.org/officeDocument/2006/relationships/hyperlink" Target="https://baike.baidu.com/item/%E4%BA%92%E8%81%94%E7%BD%91%E5%AE%89%E5%85%A8%E5%A4%A7%E4%BC%9A/15206118" TargetMode="External"/><Relationship Id="rId4" Type="http://schemas.openxmlformats.org/officeDocument/2006/relationships/hyperlink" Target="https://baike.baidu.com/item/360%E4%BC%81%E4%B8%9A%E5%AE%89%E5%85%A8%E9%9B%86%E5%9B%A2/17610563" TargetMode="External"/><Relationship Id="rId9" Type="http://schemas.openxmlformats.org/officeDocument/2006/relationships/hyperlink" Target="https://baike.baidu.com/item/%E5%8F%8D%E4%B8%8D%E6%AD%A3%E5%BD%93%E7%AB%9E%E4%BA%89%E6%B3%95/2582153"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04C191-63F4-49F7-A0F0-EB0293C012F2}" type="slidenum">
              <a:rPr lang="zh-CN" altLang="en-US" smtClean="0"/>
              <a:t>1</a:t>
            </a:fld>
            <a:endParaRPr lang="zh-CN" altLang="en-US"/>
          </a:p>
        </p:txBody>
      </p:sp>
    </p:spTree>
    <p:extLst>
      <p:ext uri="{BB962C8B-B14F-4D97-AF65-F5344CB8AC3E}">
        <p14:creationId xmlns:p14="http://schemas.microsoft.com/office/powerpoint/2010/main" val="12426040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504C191-63F4-49F7-A0F0-EB0293C012F2}" type="slidenum">
              <a:rPr lang="zh-CN" altLang="en-US" smtClean="0"/>
              <a:t>10</a:t>
            </a:fld>
            <a:endParaRPr lang="zh-CN" altLang="en-US"/>
          </a:p>
        </p:txBody>
      </p:sp>
    </p:spTree>
    <p:extLst>
      <p:ext uri="{BB962C8B-B14F-4D97-AF65-F5344CB8AC3E}">
        <p14:creationId xmlns:p14="http://schemas.microsoft.com/office/powerpoint/2010/main" val="6714965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04C191-63F4-49F7-A0F0-EB0293C012F2}" type="slidenum">
              <a:rPr lang="zh-CN" altLang="en-US" smtClean="0"/>
              <a:t>11</a:t>
            </a:fld>
            <a:endParaRPr lang="zh-CN" altLang="en-US"/>
          </a:p>
        </p:txBody>
      </p:sp>
    </p:spTree>
    <p:extLst>
      <p:ext uri="{BB962C8B-B14F-4D97-AF65-F5344CB8AC3E}">
        <p14:creationId xmlns:p14="http://schemas.microsoft.com/office/powerpoint/2010/main" val="36064620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04C191-63F4-49F7-A0F0-EB0293C012F2}" type="slidenum">
              <a:rPr lang="zh-CN" altLang="en-US" smtClean="0"/>
              <a:t>12</a:t>
            </a:fld>
            <a:endParaRPr lang="zh-CN" altLang="en-US"/>
          </a:p>
        </p:txBody>
      </p:sp>
    </p:spTree>
    <p:extLst>
      <p:ext uri="{BB962C8B-B14F-4D97-AF65-F5344CB8AC3E}">
        <p14:creationId xmlns:p14="http://schemas.microsoft.com/office/powerpoint/2010/main" val="26054080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04C191-63F4-49F7-A0F0-EB0293C012F2}" type="slidenum">
              <a:rPr lang="zh-CN" altLang="en-US" smtClean="0"/>
              <a:t>13</a:t>
            </a:fld>
            <a:endParaRPr lang="zh-CN" altLang="en-US"/>
          </a:p>
        </p:txBody>
      </p:sp>
    </p:spTree>
    <p:extLst>
      <p:ext uri="{BB962C8B-B14F-4D97-AF65-F5344CB8AC3E}">
        <p14:creationId xmlns:p14="http://schemas.microsoft.com/office/powerpoint/2010/main" val="25835477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04C191-63F4-49F7-A0F0-EB0293C012F2}" type="slidenum">
              <a:rPr lang="zh-CN" altLang="en-US" smtClean="0"/>
              <a:t>2</a:t>
            </a:fld>
            <a:endParaRPr lang="zh-CN" altLang="en-US"/>
          </a:p>
        </p:txBody>
      </p:sp>
    </p:spTree>
    <p:extLst>
      <p:ext uri="{BB962C8B-B14F-4D97-AF65-F5344CB8AC3E}">
        <p14:creationId xmlns:p14="http://schemas.microsoft.com/office/powerpoint/2010/main" val="37986917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504C191-63F4-49F7-A0F0-EB0293C012F2}" type="slidenum">
              <a:rPr lang="zh-CN" altLang="en-US" smtClean="0"/>
              <a:t>3</a:t>
            </a:fld>
            <a:endParaRPr lang="zh-CN" altLang="en-US"/>
          </a:p>
        </p:txBody>
      </p:sp>
    </p:spTree>
    <p:extLst>
      <p:ext uri="{BB962C8B-B14F-4D97-AF65-F5344CB8AC3E}">
        <p14:creationId xmlns:p14="http://schemas.microsoft.com/office/powerpoint/2010/main" val="783058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政企安全集团</a:t>
            </a:r>
            <a:endParaRPr lang="en-US" altLang="zh-CN" b="0" i="0" dirty="0">
              <a:solidFill>
                <a:srgbClr val="333333"/>
              </a:solidFill>
              <a:effectLst/>
              <a:latin typeface="arial" panose="020B0604020202020204" pitchFamily="34" charset="0"/>
            </a:endParaRPr>
          </a:p>
          <a:p>
            <a:pPr algn="l"/>
            <a:endParaRPr lang="en-US" altLang="zh-CN" b="0" i="0" dirty="0">
              <a:solidFill>
                <a:srgbClr val="333333"/>
              </a:solidFill>
              <a:effectLst/>
              <a:latin typeface="arial" panose="020B0604020202020204" pitchFamily="34" charset="0"/>
            </a:endParaRPr>
          </a:p>
          <a:p>
            <a:pPr algn="l"/>
            <a:r>
              <a:rPr lang="en-US" altLang="zh-CN" b="0" i="0" dirty="0">
                <a:solidFill>
                  <a:srgbClr val="333333"/>
                </a:solidFill>
                <a:effectLst/>
                <a:latin typeface="arial" panose="020B0604020202020204" pitchFamily="34" charset="0"/>
              </a:rPr>
              <a:t>2005</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9</a:t>
            </a:r>
            <a:r>
              <a:rPr lang="zh-CN" altLang="en-US" b="0" i="0" dirty="0">
                <a:solidFill>
                  <a:srgbClr val="333333"/>
                </a:solidFill>
                <a:effectLst/>
                <a:latin typeface="arial" panose="020B0604020202020204" pitchFamily="34" charset="0"/>
              </a:rPr>
              <a:t>月，</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公司成立。</a:t>
            </a:r>
            <a:r>
              <a:rPr lang="zh-CN" altLang="en-US" b="0" i="0" baseline="30000" dirty="0">
                <a:solidFill>
                  <a:srgbClr val="3366CC"/>
                </a:solidFill>
                <a:effectLst/>
                <a:latin typeface="arial" panose="020B0604020202020204" pitchFamily="34" charset="0"/>
              </a:rPr>
              <a:t> </a:t>
            </a:r>
            <a:r>
              <a:rPr lang="en-US" altLang="zh-CN" b="0" i="0" baseline="30000" dirty="0">
                <a:solidFill>
                  <a:srgbClr val="3366CC"/>
                </a:solidFill>
                <a:effectLst/>
                <a:latin typeface="arial" panose="020B0604020202020204" pitchFamily="34" charset="0"/>
              </a:rPr>
              <a:t>[15]</a:t>
            </a:r>
            <a:r>
              <a:rPr lang="zh-CN" altLang="en-US" b="0" i="0" u="none" strike="noStrike" dirty="0">
                <a:solidFill>
                  <a:srgbClr val="136EC2"/>
                </a:solidFill>
                <a:effectLst/>
                <a:latin typeface="arial" panose="020B0604020202020204" pitchFamily="34" charset="0"/>
              </a:rPr>
              <a:t> </a:t>
            </a:r>
            <a:endParaRPr lang="zh-CN" altLang="en-US" b="0" i="0" dirty="0">
              <a:solidFill>
                <a:srgbClr val="333333"/>
              </a:solidFill>
              <a:effectLst/>
              <a:latin typeface="arial" panose="020B0604020202020204" pitchFamily="34" charset="0"/>
            </a:endParaRPr>
          </a:p>
          <a:p>
            <a:pPr algn="l"/>
            <a:r>
              <a:rPr lang="en-US" altLang="zh-CN" b="0" i="0" dirty="0">
                <a:solidFill>
                  <a:srgbClr val="333333"/>
                </a:solidFill>
                <a:effectLst/>
                <a:latin typeface="arial" panose="020B0604020202020204" pitchFamily="34" charset="0"/>
              </a:rPr>
              <a:t>2008</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7</a:t>
            </a:r>
            <a:r>
              <a:rPr lang="zh-CN" altLang="en-US" b="0" i="0" dirty="0">
                <a:solidFill>
                  <a:srgbClr val="333333"/>
                </a:solidFill>
                <a:effectLst/>
                <a:latin typeface="arial" panose="020B0604020202020204" pitchFamily="34" charset="0"/>
              </a:rPr>
              <a:t>月，推出全球首款永久免费杀毒软件</a:t>
            </a:r>
            <a:r>
              <a:rPr lang="en-US" altLang="zh-CN" b="0" i="0" dirty="0">
                <a:solidFill>
                  <a:srgbClr val="333333"/>
                </a:solidFill>
                <a:effectLst/>
                <a:latin typeface="arial" panose="020B0604020202020204" pitchFamily="34" charset="0"/>
              </a:rPr>
              <a:t>——</a:t>
            </a:r>
            <a:r>
              <a:rPr lang="en-US" altLang="zh-CN" b="0" i="0" u="none" strike="noStrike" dirty="0">
                <a:solidFill>
                  <a:srgbClr val="136EC2"/>
                </a:solidFill>
                <a:effectLst/>
                <a:latin typeface="arial" panose="020B0604020202020204" pitchFamily="34" charset="0"/>
                <a:hlinkClick r:id="rId3"/>
              </a:rPr>
              <a:t>360</a:t>
            </a:r>
            <a:r>
              <a:rPr lang="zh-CN" altLang="en-US" b="0" i="0" u="none" strike="noStrike" dirty="0">
                <a:solidFill>
                  <a:srgbClr val="136EC2"/>
                </a:solidFill>
                <a:effectLst/>
                <a:latin typeface="arial" panose="020B0604020202020204" pitchFamily="34" charset="0"/>
                <a:hlinkClick r:id="rId3"/>
              </a:rPr>
              <a:t>杀毒</a:t>
            </a:r>
            <a:r>
              <a:rPr lang="en-US" altLang="zh-CN" b="0" i="0" dirty="0">
                <a:solidFill>
                  <a:srgbClr val="333333"/>
                </a:solidFill>
                <a:effectLst/>
                <a:latin typeface="arial" panose="020B0604020202020204" pitchFamily="34" charset="0"/>
              </a:rPr>
              <a:t>Bate</a:t>
            </a:r>
            <a:r>
              <a:rPr lang="zh-CN" altLang="en-US" b="0" i="0" dirty="0">
                <a:solidFill>
                  <a:srgbClr val="333333"/>
                </a:solidFill>
                <a:effectLst/>
                <a:latin typeface="arial" panose="020B0604020202020204" pitchFamily="34" charset="0"/>
              </a:rPr>
              <a:t>版。</a:t>
            </a:r>
            <a:r>
              <a:rPr lang="zh-CN" altLang="en-US" b="0" i="0" baseline="30000" dirty="0">
                <a:solidFill>
                  <a:srgbClr val="3366CC"/>
                </a:solidFill>
                <a:effectLst/>
                <a:latin typeface="arial" panose="020B0604020202020204" pitchFamily="34" charset="0"/>
              </a:rPr>
              <a:t> </a:t>
            </a:r>
            <a:r>
              <a:rPr lang="en-US" altLang="zh-CN" b="0" i="0" baseline="30000" dirty="0">
                <a:solidFill>
                  <a:srgbClr val="3366CC"/>
                </a:solidFill>
                <a:effectLst/>
                <a:latin typeface="arial" panose="020B0604020202020204" pitchFamily="34" charset="0"/>
              </a:rPr>
              <a:t>[16]</a:t>
            </a:r>
            <a:r>
              <a:rPr lang="zh-CN" altLang="en-US" b="0" i="0" u="none" strike="noStrike" dirty="0">
                <a:solidFill>
                  <a:srgbClr val="136EC2"/>
                </a:solidFill>
                <a:effectLst/>
                <a:latin typeface="arial" panose="020B0604020202020204" pitchFamily="34" charset="0"/>
              </a:rPr>
              <a:t> </a:t>
            </a:r>
            <a:endParaRPr lang="zh-CN" altLang="en-US" b="0" i="0" dirty="0">
              <a:solidFill>
                <a:srgbClr val="333333"/>
              </a:solidFill>
              <a:effectLst/>
              <a:latin typeface="arial" panose="020B0604020202020204" pitchFamily="34" charset="0"/>
            </a:endParaRPr>
          </a:p>
          <a:p>
            <a:pPr algn="l"/>
            <a:r>
              <a:rPr lang="en-US" altLang="zh-CN" b="0" i="0" dirty="0">
                <a:solidFill>
                  <a:srgbClr val="333333"/>
                </a:solidFill>
                <a:effectLst/>
                <a:latin typeface="arial" panose="020B0604020202020204" pitchFamily="34" charset="0"/>
              </a:rPr>
              <a:t>2011</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3</a:t>
            </a:r>
            <a:r>
              <a:rPr lang="zh-CN" altLang="en-US" b="0" i="0" dirty="0">
                <a:solidFill>
                  <a:srgbClr val="333333"/>
                </a:solidFill>
                <a:effectLst/>
                <a:latin typeface="arial" panose="020B0604020202020204" pitchFamily="34" charset="0"/>
              </a:rPr>
              <a:t>月，</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正式在纽交所挂牌交易。</a:t>
            </a:r>
            <a:r>
              <a:rPr lang="zh-CN" altLang="en-US" b="0" i="0" baseline="30000" dirty="0">
                <a:solidFill>
                  <a:srgbClr val="3366CC"/>
                </a:solidFill>
                <a:effectLst/>
                <a:latin typeface="arial" panose="020B0604020202020204" pitchFamily="34" charset="0"/>
              </a:rPr>
              <a:t> </a:t>
            </a:r>
            <a:r>
              <a:rPr lang="en-US" altLang="zh-CN" b="0" i="0" baseline="30000" dirty="0">
                <a:solidFill>
                  <a:srgbClr val="3366CC"/>
                </a:solidFill>
                <a:effectLst/>
                <a:latin typeface="arial" panose="020B0604020202020204" pitchFamily="34" charset="0"/>
              </a:rPr>
              <a:t>[17]</a:t>
            </a:r>
            <a:r>
              <a:rPr lang="zh-CN" altLang="en-US" b="0" i="0" u="none" strike="noStrike" dirty="0">
                <a:solidFill>
                  <a:srgbClr val="136EC2"/>
                </a:solidFill>
                <a:effectLst/>
                <a:latin typeface="arial" panose="020B0604020202020204" pitchFamily="34" charset="0"/>
              </a:rPr>
              <a:t> </a:t>
            </a:r>
            <a:endParaRPr lang="zh-CN" altLang="en-US" b="0" i="0" dirty="0">
              <a:solidFill>
                <a:srgbClr val="333333"/>
              </a:solidFill>
              <a:effectLst/>
              <a:latin typeface="arial" panose="020B0604020202020204" pitchFamily="34" charset="0"/>
            </a:endParaRPr>
          </a:p>
          <a:p>
            <a:pPr algn="l"/>
            <a:r>
              <a:rPr lang="en-US" altLang="zh-CN" b="0" i="0" dirty="0">
                <a:solidFill>
                  <a:srgbClr val="333333"/>
                </a:solidFill>
                <a:effectLst/>
                <a:latin typeface="arial" panose="020B0604020202020204" pitchFamily="34" charset="0"/>
              </a:rPr>
              <a:t>2015</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5</a:t>
            </a:r>
            <a:r>
              <a:rPr lang="zh-CN" altLang="en-US" b="0" i="0" dirty="0">
                <a:solidFill>
                  <a:srgbClr val="333333"/>
                </a:solidFill>
                <a:effectLst/>
                <a:latin typeface="arial" panose="020B0604020202020204" pitchFamily="34" charset="0"/>
              </a:rPr>
              <a:t>月，</a:t>
            </a:r>
            <a:r>
              <a:rPr lang="en-US" altLang="zh-CN" b="0" i="0" u="none" strike="noStrike" dirty="0">
                <a:solidFill>
                  <a:srgbClr val="136EC2"/>
                </a:solidFill>
                <a:effectLst/>
                <a:latin typeface="arial" panose="020B0604020202020204" pitchFamily="34" charset="0"/>
                <a:hlinkClick r:id="rId4"/>
              </a:rPr>
              <a:t>360</a:t>
            </a:r>
            <a:r>
              <a:rPr lang="zh-CN" altLang="en-US" b="0" i="0" u="none" strike="noStrike" dirty="0">
                <a:solidFill>
                  <a:srgbClr val="136EC2"/>
                </a:solidFill>
                <a:effectLst/>
                <a:latin typeface="arial" panose="020B0604020202020204" pitchFamily="34" charset="0"/>
                <a:hlinkClick r:id="rId4"/>
              </a:rPr>
              <a:t>企业安全集团</a:t>
            </a:r>
            <a:r>
              <a:rPr lang="zh-CN" altLang="en-US" b="0" i="0" dirty="0">
                <a:solidFill>
                  <a:srgbClr val="333333"/>
                </a:solidFill>
                <a:effectLst/>
                <a:latin typeface="arial" panose="020B0604020202020204" pitchFamily="34" charset="0"/>
              </a:rPr>
              <a:t>成立，全面布局政企安全业务。</a:t>
            </a:r>
            <a:r>
              <a:rPr lang="zh-CN" altLang="en-US" b="0" i="0" baseline="30000" dirty="0">
                <a:solidFill>
                  <a:srgbClr val="3366CC"/>
                </a:solidFill>
                <a:effectLst/>
                <a:latin typeface="arial" panose="020B0604020202020204" pitchFamily="34" charset="0"/>
              </a:rPr>
              <a:t> </a:t>
            </a:r>
            <a:r>
              <a:rPr lang="en-US" altLang="zh-CN" b="0" i="0" baseline="30000" dirty="0">
                <a:solidFill>
                  <a:srgbClr val="3366CC"/>
                </a:solidFill>
                <a:effectLst/>
                <a:latin typeface="arial" panose="020B0604020202020204" pitchFamily="34" charset="0"/>
              </a:rPr>
              <a:t>[1]</a:t>
            </a:r>
            <a:r>
              <a:rPr lang="zh-CN" altLang="en-US" b="0" i="0" u="none" strike="noStrike" dirty="0">
                <a:solidFill>
                  <a:srgbClr val="136EC2"/>
                </a:solidFill>
                <a:effectLst/>
                <a:latin typeface="arial" panose="020B0604020202020204" pitchFamily="34" charset="0"/>
              </a:rPr>
              <a:t> </a:t>
            </a:r>
            <a:endParaRPr lang="zh-CN" altLang="en-US" b="0" i="0" dirty="0">
              <a:solidFill>
                <a:srgbClr val="333333"/>
              </a:solidFill>
              <a:effectLst/>
              <a:latin typeface="arial" panose="020B0604020202020204" pitchFamily="34" charset="0"/>
            </a:endParaRPr>
          </a:p>
          <a:p>
            <a:pPr algn="l"/>
            <a:r>
              <a:rPr lang="en-US" altLang="zh-CN" b="0" i="0" dirty="0">
                <a:solidFill>
                  <a:srgbClr val="333333"/>
                </a:solidFill>
                <a:effectLst/>
                <a:latin typeface="arial" panose="020B0604020202020204" pitchFamily="34" charset="0"/>
              </a:rPr>
              <a:t>2016</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7</a:t>
            </a:r>
            <a:r>
              <a:rPr lang="zh-CN" altLang="en-US" b="0" i="0" dirty="0">
                <a:solidFill>
                  <a:srgbClr val="333333"/>
                </a:solidFill>
                <a:effectLst/>
                <a:latin typeface="arial" panose="020B0604020202020204" pitchFamily="34" charset="0"/>
              </a:rPr>
              <a:t>月，</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私有化交易完成，正式从纽交所退市，回归中国。</a:t>
            </a:r>
            <a:r>
              <a:rPr lang="zh-CN" altLang="en-US" b="0" i="0" baseline="30000" dirty="0">
                <a:solidFill>
                  <a:srgbClr val="3366CC"/>
                </a:solidFill>
                <a:effectLst/>
                <a:latin typeface="arial" panose="020B0604020202020204" pitchFamily="34" charset="0"/>
              </a:rPr>
              <a:t> </a:t>
            </a:r>
            <a:r>
              <a:rPr lang="en-US" altLang="zh-CN" b="0" i="0" baseline="30000" dirty="0">
                <a:solidFill>
                  <a:srgbClr val="3366CC"/>
                </a:solidFill>
                <a:effectLst/>
                <a:latin typeface="arial" panose="020B0604020202020204" pitchFamily="34" charset="0"/>
              </a:rPr>
              <a:t>[18]</a:t>
            </a:r>
            <a:r>
              <a:rPr lang="zh-CN" altLang="en-US" b="0" i="0" u="none" strike="noStrike" dirty="0">
                <a:solidFill>
                  <a:srgbClr val="136EC2"/>
                </a:solidFill>
                <a:effectLst/>
                <a:latin typeface="arial" panose="020B0604020202020204" pitchFamily="34" charset="0"/>
              </a:rPr>
              <a:t> </a:t>
            </a:r>
            <a:endParaRPr lang="zh-CN" altLang="en-US" b="0" i="0" dirty="0">
              <a:solidFill>
                <a:srgbClr val="333333"/>
              </a:solidFill>
              <a:effectLst/>
              <a:latin typeface="arial" panose="020B0604020202020204" pitchFamily="34" charset="0"/>
            </a:endParaRPr>
          </a:p>
          <a:p>
            <a:pPr algn="l"/>
            <a:r>
              <a:rPr lang="en-US" altLang="zh-CN" b="0" i="0" dirty="0">
                <a:solidFill>
                  <a:srgbClr val="333333"/>
                </a:solidFill>
                <a:effectLst/>
                <a:latin typeface="arial" panose="020B0604020202020204" pitchFamily="34" charset="0"/>
              </a:rPr>
              <a:t>2018</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2</a:t>
            </a:r>
            <a:r>
              <a:rPr lang="zh-CN" altLang="en-US" b="0" i="0" dirty="0">
                <a:solidFill>
                  <a:srgbClr val="333333"/>
                </a:solidFill>
                <a:effectLst/>
                <a:latin typeface="arial" panose="020B0604020202020204" pitchFamily="34" charset="0"/>
              </a:rPr>
              <a:t>月，</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完成重组更名，顺利登陆</a:t>
            </a:r>
            <a:r>
              <a:rPr lang="en-US" altLang="zh-CN" b="0" i="0" dirty="0">
                <a:solidFill>
                  <a:srgbClr val="333333"/>
                </a:solidFill>
                <a:effectLst/>
                <a:latin typeface="arial" panose="020B0604020202020204" pitchFamily="34" charset="0"/>
              </a:rPr>
              <a:t>A</a:t>
            </a:r>
            <a:r>
              <a:rPr lang="zh-CN" altLang="en-US" b="0" i="0" dirty="0">
                <a:solidFill>
                  <a:srgbClr val="333333"/>
                </a:solidFill>
                <a:effectLst/>
                <a:latin typeface="arial" panose="020B0604020202020204" pitchFamily="34" charset="0"/>
              </a:rPr>
              <a:t>股市场。</a:t>
            </a:r>
            <a:r>
              <a:rPr lang="zh-CN" altLang="en-US" b="0" i="0" baseline="30000" dirty="0">
                <a:solidFill>
                  <a:srgbClr val="3366CC"/>
                </a:solidFill>
                <a:effectLst/>
                <a:latin typeface="arial" panose="020B0604020202020204" pitchFamily="34" charset="0"/>
              </a:rPr>
              <a:t> </a:t>
            </a:r>
            <a:r>
              <a:rPr lang="en-US" altLang="zh-CN" b="0" i="0" baseline="30000" dirty="0">
                <a:solidFill>
                  <a:srgbClr val="3366CC"/>
                </a:solidFill>
                <a:effectLst/>
                <a:latin typeface="arial" panose="020B0604020202020204" pitchFamily="34" charset="0"/>
              </a:rPr>
              <a:t>[19]</a:t>
            </a:r>
            <a:r>
              <a:rPr lang="zh-CN" altLang="en-US" b="0" i="0" u="none" strike="noStrike" dirty="0">
                <a:solidFill>
                  <a:srgbClr val="136EC2"/>
                </a:solidFill>
                <a:effectLst/>
                <a:latin typeface="arial" panose="020B0604020202020204" pitchFamily="34" charset="0"/>
              </a:rPr>
              <a:t> </a:t>
            </a:r>
            <a:endParaRPr lang="zh-CN" altLang="en-US" b="0" i="0" dirty="0">
              <a:solidFill>
                <a:srgbClr val="333333"/>
              </a:solidFill>
              <a:effectLst/>
              <a:latin typeface="arial" panose="020B0604020202020204" pitchFamily="34" charset="0"/>
            </a:endParaRPr>
          </a:p>
          <a:p>
            <a:pPr algn="l"/>
            <a:r>
              <a:rPr lang="en-US" altLang="zh-CN" b="0" i="0" dirty="0">
                <a:solidFill>
                  <a:srgbClr val="333333"/>
                </a:solidFill>
                <a:effectLst/>
                <a:latin typeface="arial" panose="020B0604020202020204" pitchFamily="34" charset="0"/>
              </a:rPr>
              <a:t>2018</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5</a:t>
            </a:r>
            <a:r>
              <a:rPr lang="zh-CN" altLang="en-US" b="0" i="0" dirty="0">
                <a:solidFill>
                  <a:srgbClr val="333333"/>
                </a:solidFill>
                <a:effectLst/>
                <a:latin typeface="arial" panose="020B0604020202020204" pitchFamily="34" charset="0"/>
              </a:rPr>
              <a:t>月，</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发布</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安全大脑。</a:t>
            </a:r>
            <a:r>
              <a:rPr lang="zh-CN" altLang="en-US" b="0" i="0" baseline="30000" dirty="0">
                <a:solidFill>
                  <a:srgbClr val="3366CC"/>
                </a:solidFill>
                <a:effectLst/>
                <a:latin typeface="arial" panose="020B0604020202020204" pitchFamily="34" charset="0"/>
              </a:rPr>
              <a:t> </a:t>
            </a:r>
            <a:r>
              <a:rPr lang="en-US" altLang="zh-CN" b="0" i="0" baseline="30000" dirty="0">
                <a:solidFill>
                  <a:srgbClr val="3366CC"/>
                </a:solidFill>
                <a:effectLst/>
                <a:latin typeface="arial" panose="020B0604020202020204" pitchFamily="34" charset="0"/>
              </a:rPr>
              <a:t>[20]</a:t>
            </a:r>
            <a:r>
              <a:rPr lang="zh-CN" altLang="en-US" b="0" i="0" u="none" strike="noStrike" dirty="0">
                <a:solidFill>
                  <a:srgbClr val="136EC2"/>
                </a:solidFill>
                <a:effectLst/>
                <a:latin typeface="arial" panose="020B0604020202020204" pitchFamily="34" charset="0"/>
              </a:rPr>
              <a:t> </a:t>
            </a:r>
            <a:endParaRPr lang="zh-CN" altLang="en-US" b="0" i="0" dirty="0">
              <a:solidFill>
                <a:srgbClr val="333333"/>
              </a:solidFill>
              <a:effectLst/>
              <a:latin typeface="arial" panose="020B0604020202020204" pitchFamily="34" charset="0"/>
            </a:endParaRPr>
          </a:p>
          <a:p>
            <a:pPr algn="l"/>
            <a:r>
              <a:rPr lang="en-US" altLang="zh-CN" b="0" i="0" dirty="0">
                <a:solidFill>
                  <a:srgbClr val="333333"/>
                </a:solidFill>
                <a:effectLst/>
                <a:latin typeface="arial" panose="020B0604020202020204" pitchFamily="34" charset="0"/>
              </a:rPr>
              <a:t>2019</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7</a:t>
            </a:r>
            <a:r>
              <a:rPr lang="zh-CN" altLang="en-US" b="0" i="0" dirty="0">
                <a:solidFill>
                  <a:srgbClr val="333333"/>
                </a:solidFill>
                <a:effectLst/>
                <a:latin typeface="arial" panose="020B0604020202020204" pitchFamily="34" charset="0"/>
              </a:rPr>
              <a:t>月，</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举办第七届</a:t>
            </a:r>
            <a:r>
              <a:rPr lang="zh-CN" altLang="en-US" b="0" i="0" u="none" strike="noStrike" dirty="0">
                <a:solidFill>
                  <a:srgbClr val="136EC2"/>
                </a:solidFill>
                <a:effectLst/>
                <a:latin typeface="arial" panose="020B0604020202020204" pitchFamily="34" charset="0"/>
                <a:hlinkClick r:id="rId5"/>
              </a:rPr>
              <a:t>互联网安全大会</a:t>
            </a:r>
            <a:r>
              <a:rPr lang="zh-CN" altLang="en-US" b="0" i="0" dirty="0">
                <a:solidFill>
                  <a:srgbClr val="333333"/>
                </a:solidFill>
                <a:effectLst/>
                <a:latin typeface="arial" panose="020B0604020202020204" pitchFamily="34" charset="0"/>
              </a:rPr>
              <a:t>，提出大安全概念。</a:t>
            </a:r>
            <a:r>
              <a:rPr lang="zh-CN" altLang="en-US" b="0" i="0" baseline="30000" dirty="0">
                <a:solidFill>
                  <a:srgbClr val="3366CC"/>
                </a:solidFill>
                <a:effectLst/>
                <a:latin typeface="arial" panose="020B0604020202020204" pitchFamily="34" charset="0"/>
              </a:rPr>
              <a:t> </a:t>
            </a:r>
            <a:r>
              <a:rPr lang="en-US" altLang="zh-CN" b="0" i="0" baseline="30000" dirty="0">
                <a:solidFill>
                  <a:srgbClr val="3366CC"/>
                </a:solidFill>
                <a:effectLst/>
                <a:latin typeface="arial" panose="020B0604020202020204" pitchFamily="34" charset="0"/>
              </a:rPr>
              <a:t>[21]</a:t>
            </a:r>
            <a:r>
              <a:rPr lang="zh-CN" altLang="en-US" b="0" i="0" u="none" strike="noStrike" dirty="0">
                <a:solidFill>
                  <a:srgbClr val="136EC2"/>
                </a:solidFill>
                <a:effectLst/>
                <a:latin typeface="arial" panose="020B0604020202020204" pitchFamily="34" charset="0"/>
              </a:rPr>
              <a:t> </a:t>
            </a:r>
            <a:endParaRPr lang="zh-CN" altLang="en-US" b="0" i="0" dirty="0">
              <a:solidFill>
                <a:srgbClr val="333333"/>
              </a:solidFill>
              <a:effectLst/>
              <a:latin typeface="arial" panose="020B0604020202020204" pitchFamily="34" charset="0"/>
            </a:endParaRPr>
          </a:p>
          <a:p>
            <a:pPr algn="l"/>
            <a:r>
              <a:rPr lang="en-US" altLang="zh-CN" b="0" i="0" dirty="0">
                <a:solidFill>
                  <a:srgbClr val="333333"/>
                </a:solidFill>
                <a:effectLst/>
                <a:latin typeface="arial" panose="020B0604020202020204" pitchFamily="34" charset="0"/>
              </a:rPr>
              <a:t>2019</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9</a:t>
            </a:r>
            <a:r>
              <a:rPr lang="zh-CN" altLang="en-US" b="0" i="0" dirty="0">
                <a:solidFill>
                  <a:srgbClr val="333333"/>
                </a:solidFill>
                <a:effectLst/>
                <a:latin typeface="arial" panose="020B0604020202020204" pitchFamily="34" charset="0"/>
              </a:rPr>
              <a:t>月，</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发布政企安全战略</a:t>
            </a:r>
            <a:r>
              <a:rPr lang="en-US" altLang="zh-CN" b="0" i="0" dirty="0">
                <a:solidFill>
                  <a:srgbClr val="333333"/>
                </a:solidFill>
                <a:effectLst/>
                <a:latin typeface="arial" panose="020B0604020202020204" pitchFamily="34" charset="0"/>
              </a:rPr>
              <a:t>3.0</a:t>
            </a:r>
            <a:r>
              <a:rPr lang="zh-CN" altLang="en-US" b="0" i="0" dirty="0">
                <a:solidFill>
                  <a:srgbClr val="333333"/>
                </a:solidFill>
                <a:effectLst/>
                <a:latin typeface="arial" panose="020B0604020202020204" pitchFamily="34" charset="0"/>
              </a:rPr>
              <a:t>。</a:t>
            </a:r>
            <a:r>
              <a:rPr lang="zh-CN" altLang="en-US" b="0" i="0" baseline="30000" dirty="0">
                <a:solidFill>
                  <a:srgbClr val="3366CC"/>
                </a:solidFill>
                <a:effectLst/>
                <a:latin typeface="arial" panose="020B0604020202020204" pitchFamily="34" charset="0"/>
              </a:rPr>
              <a:t> </a:t>
            </a:r>
            <a:r>
              <a:rPr lang="en-US" altLang="zh-CN" b="0" i="0" baseline="30000" dirty="0">
                <a:solidFill>
                  <a:srgbClr val="3366CC"/>
                </a:solidFill>
                <a:effectLst/>
                <a:latin typeface="arial" panose="020B0604020202020204" pitchFamily="34" charset="0"/>
              </a:rPr>
              <a:t>[2]</a:t>
            </a:r>
            <a:r>
              <a:rPr lang="zh-CN" altLang="en-US" b="0" i="0" u="none" strike="noStrike" dirty="0">
                <a:solidFill>
                  <a:srgbClr val="136EC2"/>
                </a:solidFill>
                <a:effectLst/>
                <a:latin typeface="arial" panose="020B0604020202020204" pitchFamily="34" charset="0"/>
              </a:rPr>
              <a:t> </a:t>
            </a:r>
            <a:endParaRPr lang="zh-CN" altLang="en-US" b="0" i="0" dirty="0">
              <a:solidFill>
                <a:srgbClr val="333333"/>
              </a:solidFill>
              <a:effectLst/>
              <a:latin typeface="arial" panose="020B0604020202020204" pitchFamily="34" charset="0"/>
            </a:endParaRPr>
          </a:p>
          <a:p>
            <a:pPr algn="l"/>
            <a:r>
              <a:rPr lang="en-US" altLang="zh-CN" b="0" i="0" dirty="0">
                <a:solidFill>
                  <a:srgbClr val="333333"/>
                </a:solidFill>
                <a:effectLst/>
                <a:latin typeface="arial" panose="020B0604020202020204" pitchFamily="34" charset="0"/>
              </a:rPr>
              <a:t>2020</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8</a:t>
            </a:r>
            <a:r>
              <a:rPr lang="zh-CN" altLang="en-US" b="0" i="0" dirty="0">
                <a:solidFill>
                  <a:srgbClr val="333333"/>
                </a:solidFill>
                <a:effectLst/>
                <a:latin typeface="arial" panose="020B0604020202020204" pitchFamily="34" charset="0"/>
              </a:rPr>
              <a:t>月，</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企业安全集团正式升级为</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政企安全集团。</a:t>
            </a:r>
            <a:r>
              <a:rPr lang="zh-CN" altLang="en-US" b="0" i="0" baseline="30000" dirty="0">
                <a:solidFill>
                  <a:srgbClr val="3366CC"/>
                </a:solidFill>
                <a:effectLst/>
                <a:latin typeface="arial" panose="020B0604020202020204" pitchFamily="34" charset="0"/>
              </a:rPr>
              <a:t> </a:t>
            </a:r>
            <a:r>
              <a:rPr lang="en-US" altLang="zh-CN" b="0" i="0" baseline="30000" dirty="0">
                <a:solidFill>
                  <a:srgbClr val="3366CC"/>
                </a:solidFill>
                <a:effectLst/>
                <a:latin typeface="arial" panose="020B0604020202020204" pitchFamily="34" charset="0"/>
              </a:rPr>
              <a:t>[4]</a:t>
            </a:r>
            <a:r>
              <a:rPr lang="zh-CN" altLang="en-US" b="0" i="0" u="none" strike="noStrike" dirty="0">
                <a:solidFill>
                  <a:srgbClr val="136EC2"/>
                </a:solidFill>
                <a:effectLst/>
                <a:latin typeface="arial" panose="020B0604020202020204" pitchFamily="34" charset="0"/>
              </a:rPr>
              <a:t> </a:t>
            </a:r>
            <a:endParaRPr lang="zh-CN" altLang="en-US" b="0" i="0" dirty="0">
              <a:solidFill>
                <a:srgbClr val="333333"/>
              </a:solidFill>
              <a:effectLst/>
              <a:latin typeface="arial" panose="020B0604020202020204" pitchFamily="34" charset="0"/>
            </a:endParaRPr>
          </a:p>
          <a:p>
            <a:endParaRPr lang="en-US" altLang="zh-CN" dirty="0"/>
          </a:p>
          <a:p>
            <a:r>
              <a:rPr lang="zh-CN" altLang="en-US" dirty="0"/>
              <a:t>安全大脑，在</a:t>
            </a:r>
            <a:r>
              <a:rPr lang="en-US" altLang="zh-CN" dirty="0"/>
              <a:t>360</a:t>
            </a:r>
            <a:r>
              <a:rPr lang="zh-CN" altLang="en-US" dirty="0"/>
              <a:t>安全中扮演着重要的地位</a:t>
            </a:r>
            <a:endParaRPr lang="en-US" altLang="zh-CN" dirty="0"/>
          </a:p>
          <a:p>
            <a:endParaRPr lang="en-US" altLang="zh-CN" dirty="0"/>
          </a:p>
          <a:p>
            <a:pPr algn="l"/>
            <a:r>
              <a:rPr lang="zh-CN" altLang="en-US" b="0" i="0" u="none" strike="noStrike" dirty="0">
                <a:solidFill>
                  <a:srgbClr val="136EC2"/>
                </a:solidFill>
                <a:effectLst/>
                <a:latin typeface="arial" panose="020B0604020202020204" pitchFamily="34" charset="0"/>
                <a:hlinkClick r:id="rId6"/>
              </a:rPr>
              <a:t>奇虎</a:t>
            </a:r>
            <a:r>
              <a:rPr lang="en-US" altLang="zh-CN" b="0" i="0" u="none" strike="noStrike" dirty="0">
                <a:solidFill>
                  <a:srgbClr val="136EC2"/>
                </a:solidFill>
                <a:effectLst/>
                <a:latin typeface="arial" panose="020B0604020202020204" pitchFamily="34" charset="0"/>
                <a:hlinkClick r:id="rId6"/>
              </a:rPr>
              <a:t>360</a:t>
            </a:r>
            <a:r>
              <a:rPr lang="zh-CN" altLang="en-US" b="0" i="0" dirty="0">
                <a:solidFill>
                  <a:srgbClr val="333333"/>
                </a:solidFill>
                <a:effectLst/>
                <a:latin typeface="arial" panose="020B0604020202020204" pitchFamily="34" charset="0"/>
              </a:rPr>
              <a:t>与</a:t>
            </a:r>
            <a:r>
              <a:rPr lang="zh-CN" altLang="en-US" b="0" i="0" u="none" strike="noStrike" dirty="0">
                <a:solidFill>
                  <a:srgbClr val="136EC2"/>
                </a:solidFill>
                <a:effectLst/>
                <a:latin typeface="arial" panose="020B0604020202020204" pitchFamily="34" charset="0"/>
                <a:hlinkClick r:id="rId7"/>
              </a:rPr>
              <a:t>腾讯</a:t>
            </a:r>
            <a:r>
              <a:rPr lang="zh-CN" altLang="en-US" b="0" i="0" dirty="0">
                <a:solidFill>
                  <a:srgbClr val="333333"/>
                </a:solidFill>
                <a:effectLst/>
                <a:latin typeface="arial" panose="020B0604020202020204" pitchFamily="34" charset="0"/>
              </a:rPr>
              <a:t>间的纠葛由来已久，被业界形象地称为“</a:t>
            </a:r>
            <a:r>
              <a:rPr lang="en-US" altLang="zh-CN" b="0" i="0" dirty="0">
                <a:solidFill>
                  <a:srgbClr val="333333"/>
                </a:solidFill>
                <a:effectLst/>
                <a:latin typeface="arial" panose="020B0604020202020204" pitchFamily="34" charset="0"/>
              </a:rPr>
              <a:t>3Q</a:t>
            </a:r>
            <a:r>
              <a:rPr lang="zh-CN" altLang="en-US" b="0" i="0" dirty="0">
                <a:solidFill>
                  <a:srgbClr val="333333"/>
                </a:solidFill>
                <a:effectLst/>
                <a:latin typeface="arial" panose="020B0604020202020204" pitchFamily="34" charset="0"/>
              </a:rPr>
              <a:t>大战”。这源于</a:t>
            </a:r>
            <a:r>
              <a:rPr lang="en-US" altLang="zh-CN" b="0" i="0" dirty="0">
                <a:solidFill>
                  <a:srgbClr val="333333"/>
                </a:solidFill>
                <a:effectLst/>
                <a:latin typeface="arial" panose="020B0604020202020204" pitchFamily="34" charset="0"/>
              </a:rPr>
              <a:t>2010</a:t>
            </a:r>
            <a:r>
              <a:rPr lang="zh-CN" altLang="en-US" b="0" i="0" dirty="0">
                <a:solidFill>
                  <a:srgbClr val="333333"/>
                </a:solidFill>
                <a:effectLst/>
                <a:latin typeface="arial" panose="020B0604020202020204" pitchFamily="34" charset="0"/>
              </a:rPr>
              <a:t>年双方“明星产品”之间的“互掐”。</a:t>
            </a:r>
            <a:r>
              <a:rPr lang="en-US" altLang="zh-CN" b="0" i="0" dirty="0">
                <a:solidFill>
                  <a:srgbClr val="333333"/>
                </a:solidFill>
                <a:effectLst/>
                <a:latin typeface="arial" panose="020B0604020202020204" pitchFamily="34" charset="0"/>
              </a:rPr>
              <a:t>2010</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9</a:t>
            </a:r>
            <a:r>
              <a:rPr lang="zh-CN" altLang="en-US" b="0" i="0" dirty="0">
                <a:solidFill>
                  <a:srgbClr val="333333"/>
                </a:solidFill>
                <a:effectLst/>
                <a:latin typeface="arial" panose="020B0604020202020204" pitchFamily="34" charset="0"/>
              </a:rPr>
              <a:t>月</a:t>
            </a:r>
            <a:r>
              <a:rPr lang="en-US" altLang="zh-CN" b="0" i="0" dirty="0">
                <a:solidFill>
                  <a:srgbClr val="333333"/>
                </a:solidFill>
                <a:effectLst/>
                <a:latin typeface="arial" panose="020B0604020202020204" pitchFamily="34" charset="0"/>
              </a:rPr>
              <a:t>27</a:t>
            </a:r>
            <a:r>
              <a:rPr lang="zh-CN" altLang="en-US" b="0" i="0" dirty="0">
                <a:solidFill>
                  <a:srgbClr val="333333"/>
                </a:solidFill>
                <a:effectLst/>
                <a:latin typeface="arial" panose="020B0604020202020204" pitchFamily="34" charset="0"/>
              </a:rPr>
              <a:t>日，</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发布了其新开发的“隐私保护器”，专门搜集</a:t>
            </a:r>
            <a:r>
              <a:rPr lang="en-US" altLang="zh-CN" b="0" i="0" dirty="0">
                <a:solidFill>
                  <a:srgbClr val="333333"/>
                </a:solidFill>
                <a:effectLst/>
                <a:latin typeface="arial" panose="020B0604020202020204" pitchFamily="34" charset="0"/>
              </a:rPr>
              <a:t>QQ</a:t>
            </a:r>
            <a:r>
              <a:rPr lang="zh-CN" altLang="en-US" b="0" i="0" dirty="0">
                <a:solidFill>
                  <a:srgbClr val="333333"/>
                </a:solidFill>
                <a:effectLst/>
                <a:latin typeface="arial" panose="020B0604020202020204" pitchFamily="34" charset="0"/>
              </a:rPr>
              <a:t>软件是否侵犯用户隐私。随后，</a:t>
            </a:r>
            <a:r>
              <a:rPr lang="en-US" altLang="zh-CN" b="0" i="0" dirty="0">
                <a:solidFill>
                  <a:srgbClr val="333333"/>
                </a:solidFill>
                <a:effectLst/>
                <a:latin typeface="arial" panose="020B0604020202020204" pitchFamily="34" charset="0"/>
              </a:rPr>
              <a:t>QQ</a:t>
            </a:r>
            <a:r>
              <a:rPr lang="zh-CN" altLang="en-US" b="0" i="0" dirty="0">
                <a:solidFill>
                  <a:srgbClr val="333333"/>
                </a:solidFill>
                <a:effectLst/>
                <a:latin typeface="arial" panose="020B0604020202020204" pitchFamily="34" charset="0"/>
              </a:rPr>
              <a:t>立即指出</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浏览器涉嫌借黄色网站推广。</a:t>
            </a:r>
            <a:r>
              <a:rPr lang="en-US" altLang="zh-CN" b="0" i="0" dirty="0">
                <a:solidFill>
                  <a:srgbClr val="333333"/>
                </a:solidFill>
                <a:effectLst/>
                <a:latin typeface="arial" panose="020B0604020202020204" pitchFamily="34" charset="0"/>
              </a:rPr>
              <a:t>2010</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11</a:t>
            </a:r>
            <a:r>
              <a:rPr lang="zh-CN" altLang="en-US" b="0" i="0" dirty="0">
                <a:solidFill>
                  <a:srgbClr val="333333"/>
                </a:solidFill>
                <a:effectLst/>
                <a:latin typeface="arial" panose="020B0604020202020204" pitchFamily="34" charset="0"/>
              </a:rPr>
              <a:t>月</a:t>
            </a:r>
            <a:r>
              <a:rPr lang="en-US" altLang="zh-CN" b="0" i="0" dirty="0">
                <a:solidFill>
                  <a:srgbClr val="333333"/>
                </a:solidFill>
                <a:effectLst/>
                <a:latin typeface="arial" panose="020B0604020202020204" pitchFamily="34" charset="0"/>
              </a:rPr>
              <a:t>3</a:t>
            </a:r>
            <a:r>
              <a:rPr lang="zh-CN" altLang="en-US" b="0" i="0" dirty="0">
                <a:solidFill>
                  <a:srgbClr val="333333"/>
                </a:solidFill>
                <a:effectLst/>
                <a:latin typeface="arial" panose="020B0604020202020204" pitchFamily="34" charset="0"/>
              </a:rPr>
              <a:t>日，腾讯宣布在装有</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软件的电脑上停止运行</a:t>
            </a:r>
            <a:r>
              <a:rPr lang="en-US" altLang="zh-CN" b="0" i="0" dirty="0">
                <a:solidFill>
                  <a:srgbClr val="333333"/>
                </a:solidFill>
                <a:effectLst/>
                <a:latin typeface="arial" panose="020B0604020202020204" pitchFamily="34" charset="0"/>
              </a:rPr>
              <a:t>QQ</a:t>
            </a:r>
            <a:r>
              <a:rPr lang="zh-CN" altLang="en-US" b="0" i="0" dirty="0">
                <a:solidFill>
                  <a:srgbClr val="333333"/>
                </a:solidFill>
                <a:effectLst/>
                <a:latin typeface="arial" panose="020B0604020202020204" pitchFamily="34" charset="0"/>
              </a:rPr>
              <a:t>软件，用户必须卸载</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软件才可登录</a:t>
            </a:r>
            <a:r>
              <a:rPr lang="en-US" altLang="zh-CN" b="0" i="0" dirty="0">
                <a:solidFill>
                  <a:srgbClr val="333333"/>
                </a:solidFill>
                <a:effectLst/>
                <a:latin typeface="arial" panose="020B0604020202020204" pitchFamily="34" charset="0"/>
              </a:rPr>
              <a:t>QQ</a:t>
            </a:r>
            <a:r>
              <a:rPr lang="zh-CN" altLang="en-US" b="0" i="0" dirty="0">
                <a:solidFill>
                  <a:srgbClr val="333333"/>
                </a:solidFill>
                <a:effectLst/>
                <a:latin typeface="arial" panose="020B0604020202020204" pitchFamily="34" charset="0"/>
              </a:rPr>
              <a:t>，强迫用户“二选一”。双方为了各自的利益，从</a:t>
            </a:r>
            <a:r>
              <a:rPr lang="en-US" altLang="zh-CN" b="0" i="0" dirty="0">
                <a:solidFill>
                  <a:srgbClr val="333333"/>
                </a:solidFill>
                <a:effectLst/>
                <a:latin typeface="arial" panose="020B0604020202020204" pitchFamily="34" charset="0"/>
              </a:rPr>
              <a:t>2010</a:t>
            </a:r>
            <a:r>
              <a:rPr lang="zh-CN" altLang="en-US" b="0" i="0" dirty="0">
                <a:solidFill>
                  <a:srgbClr val="333333"/>
                </a:solidFill>
                <a:effectLst/>
                <a:latin typeface="arial" panose="020B0604020202020204" pitchFamily="34" charset="0"/>
              </a:rPr>
              <a:t>年到</a:t>
            </a:r>
            <a:r>
              <a:rPr lang="en-US" altLang="zh-CN" b="0" i="0" dirty="0">
                <a:solidFill>
                  <a:srgbClr val="333333"/>
                </a:solidFill>
                <a:effectLst/>
                <a:latin typeface="arial" panose="020B0604020202020204" pitchFamily="34" charset="0"/>
              </a:rPr>
              <a:t>2014</a:t>
            </a:r>
            <a:r>
              <a:rPr lang="zh-CN" altLang="en-US" b="0" i="0" dirty="0">
                <a:solidFill>
                  <a:srgbClr val="333333"/>
                </a:solidFill>
                <a:effectLst/>
                <a:latin typeface="arial" panose="020B0604020202020204" pitchFamily="34" charset="0"/>
              </a:rPr>
              <a:t>年，两家公司上演了一系列互联网之战，并走上了诉讼之路。</a:t>
            </a:r>
          </a:p>
          <a:p>
            <a:pPr algn="l"/>
            <a:r>
              <a:rPr lang="zh-CN" altLang="en-US" b="0" i="0" dirty="0">
                <a:solidFill>
                  <a:srgbClr val="333333"/>
                </a:solidFill>
                <a:effectLst/>
                <a:latin typeface="arial" panose="020B0604020202020204" pitchFamily="34" charset="0"/>
              </a:rPr>
              <a:t>双方互诉三场，</a:t>
            </a:r>
            <a:r>
              <a:rPr lang="zh-CN" altLang="en-US" b="0" i="0" u="none" strike="noStrike" dirty="0">
                <a:solidFill>
                  <a:srgbClr val="136EC2"/>
                </a:solidFill>
                <a:effectLst/>
                <a:latin typeface="arial" panose="020B0604020202020204" pitchFamily="34" charset="0"/>
                <a:hlinkClick r:id="rId6"/>
              </a:rPr>
              <a:t>奇虎</a:t>
            </a:r>
            <a:r>
              <a:rPr lang="en-US" altLang="zh-CN" b="0" i="0" u="none" strike="noStrike" dirty="0">
                <a:solidFill>
                  <a:srgbClr val="136EC2"/>
                </a:solidFill>
                <a:effectLst/>
                <a:latin typeface="arial" panose="020B0604020202020204" pitchFamily="34" charset="0"/>
                <a:hlinkClick r:id="rId6"/>
              </a:rPr>
              <a:t>360</a:t>
            </a:r>
            <a:r>
              <a:rPr lang="zh-CN" altLang="en-US" b="0" i="0" dirty="0">
                <a:solidFill>
                  <a:srgbClr val="333333"/>
                </a:solidFill>
                <a:effectLst/>
                <a:latin typeface="arial" panose="020B0604020202020204" pitchFamily="34" charset="0"/>
              </a:rPr>
              <a:t>已败诉。其中奇虎</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诉腾讯公司垄断案尤为引人注目，</a:t>
            </a:r>
            <a:r>
              <a:rPr lang="en-US" altLang="zh-CN" b="0" i="0" dirty="0">
                <a:solidFill>
                  <a:srgbClr val="333333"/>
                </a:solidFill>
                <a:effectLst/>
                <a:latin typeface="arial" panose="020B0604020202020204" pitchFamily="34" charset="0"/>
              </a:rPr>
              <a:t>2014</a:t>
            </a:r>
            <a:r>
              <a:rPr lang="zh-CN" altLang="en-US" b="0" i="0" dirty="0">
                <a:solidFill>
                  <a:srgbClr val="333333"/>
                </a:solidFill>
                <a:effectLst/>
                <a:latin typeface="arial" panose="020B0604020202020204" pitchFamily="34" charset="0"/>
              </a:rPr>
              <a:t>年</a:t>
            </a:r>
            <a:r>
              <a:rPr lang="en-US" altLang="zh-CN" b="0" i="0" dirty="0">
                <a:solidFill>
                  <a:srgbClr val="333333"/>
                </a:solidFill>
                <a:effectLst/>
                <a:latin typeface="arial" panose="020B0604020202020204" pitchFamily="34" charset="0"/>
              </a:rPr>
              <a:t>10</a:t>
            </a:r>
            <a:r>
              <a:rPr lang="zh-CN" altLang="en-US" b="0" i="0" dirty="0">
                <a:solidFill>
                  <a:srgbClr val="333333"/>
                </a:solidFill>
                <a:effectLst/>
                <a:latin typeface="arial" panose="020B0604020202020204" pitchFamily="34" charset="0"/>
              </a:rPr>
              <a:t>月</a:t>
            </a:r>
            <a:r>
              <a:rPr lang="en-US" altLang="zh-CN" b="0" i="0" dirty="0">
                <a:solidFill>
                  <a:srgbClr val="333333"/>
                </a:solidFill>
                <a:effectLst/>
                <a:latin typeface="arial" panose="020B0604020202020204" pitchFamily="34" charset="0"/>
              </a:rPr>
              <a:t>16</a:t>
            </a:r>
            <a:r>
              <a:rPr lang="zh-CN" altLang="en-US" b="0" i="0" dirty="0">
                <a:solidFill>
                  <a:srgbClr val="333333"/>
                </a:solidFill>
                <a:effectLst/>
                <a:latin typeface="arial" panose="020B0604020202020204" pitchFamily="34" charset="0"/>
              </a:rPr>
              <a:t>日上午，</a:t>
            </a:r>
            <a:r>
              <a:rPr lang="zh-CN" altLang="en-US" b="0" i="0" u="none" strike="noStrike" dirty="0">
                <a:solidFill>
                  <a:srgbClr val="136EC2"/>
                </a:solidFill>
                <a:effectLst/>
                <a:latin typeface="arial" panose="020B0604020202020204" pitchFamily="34" charset="0"/>
                <a:hlinkClick r:id="rId8"/>
              </a:rPr>
              <a:t>最高人民法院</a:t>
            </a:r>
            <a:r>
              <a:rPr lang="zh-CN" altLang="en-US" b="0" i="0" dirty="0">
                <a:solidFill>
                  <a:srgbClr val="333333"/>
                </a:solidFill>
                <a:effectLst/>
                <a:latin typeface="arial" panose="020B0604020202020204" pitchFamily="34" charset="0"/>
              </a:rPr>
              <a:t>判定：认定腾讯旗下的</a:t>
            </a:r>
            <a:r>
              <a:rPr lang="en-US" altLang="zh-CN" b="0" i="0" dirty="0">
                <a:solidFill>
                  <a:srgbClr val="333333"/>
                </a:solidFill>
                <a:effectLst/>
                <a:latin typeface="arial" panose="020B0604020202020204" pitchFamily="34" charset="0"/>
              </a:rPr>
              <a:t>QQ</a:t>
            </a:r>
            <a:r>
              <a:rPr lang="zh-CN" altLang="en-US" b="0" i="0" dirty="0">
                <a:solidFill>
                  <a:srgbClr val="333333"/>
                </a:solidFill>
                <a:effectLst/>
                <a:latin typeface="arial" panose="020B0604020202020204" pitchFamily="34" charset="0"/>
              </a:rPr>
              <a:t>并不具备市场支配地位，驳回奇虎</a:t>
            </a:r>
            <a:r>
              <a:rPr lang="en-US" altLang="zh-CN" b="0" i="0" dirty="0">
                <a:solidFill>
                  <a:srgbClr val="333333"/>
                </a:solidFill>
                <a:effectLst/>
                <a:latin typeface="arial" panose="020B0604020202020204" pitchFamily="34" charset="0"/>
              </a:rPr>
              <a:t>360</a:t>
            </a:r>
            <a:r>
              <a:rPr lang="zh-CN" altLang="en-US" b="0" i="0" dirty="0">
                <a:solidFill>
                  <a:srgbClr val="333333"/>
                </a:solidFill>
                <a:effectLst/>
                <a:latin typeface="arial" panose="020B0604020202020204" pitchFamily="34" charset="0"/>
              </a:rPr>
              <a:t>的上诉，维持一审法院判决。该判决为互联网领域垄断案树立了司法标杆。</a:t>
            </a:r>
          </a:p>
          <a:p>
            <a:pPr algn="l"/>
            <a:r>
              <a:rPr lang="zh-CN" altLang="en-US" b="0" i="0" dirty="0">
                <a:solidFill>
                  <a:srgbClr val="333333"/>
                </a:solidFill>
                <a:effectLst/>
                <a:latin typeface="arial" panose="020B0604020202020204" pitchFamily="34" charset="0"/>
              </a:rPr>
              <a:t>这起被称为“互联网反不正当竞争第一案”的案件，是迄今为止互联网行业诉讼标的额最大、在全国有重大影响的不正当竞争纠纷案件，也是</a:t>
            </a:r>
            <a:r>
              <a:rPr lang="en-US" altLang="zh-CN" b="0" i="0" dirty="0">
                <a:solidFill>
                  <a:srgbClr val="333333"/>
                </a:solidFill>
                <a:effectLst/>
                <a:latin typeface="arial" panose="020B0604020202020204" pitchFamily="34" charset="0"/>
              </a:rPr>
              <a:t>《</a:t>
            </a:r>
            <a:r>
              <a:rPr lang="zh-CN" altLang="en-US" b="0" i="0" u="none" strike="noStrike" dirty="0">
                <a:solidFill>
                  <a:srgbClr val="136EC2"/>
                </a:solidFill>
                <a:effectLst/>
                <a:latin typeface="arial" panose="020B0604020202020204" pitchFamily="34" charset="0"/>
                <a:hlinkClick r:id="rId9"/>
              </a:rPr>
              <a:t>反不正当竞争法</a:t>
            </a:r>
            <a:r>
              <a:rPr lang="en-US" altLang="zh-CN" b="0" i="0" dirty="0">
                <a:solidFill>
                  <a:srgbClr val="333333"/>
                </a:solidFill>
                <a:effectLst/>
                <a:latin typeface="arial" panose="020B0604020202020204" pitchFamily="34" charset="0"/>
              </a:rPr>
              <a:t>》</a:t>
            </a:r>
            <a:r>
              <a:rPr lang="zh-CN" altLang="en-US" b="0" i="0" dirty="0">
                <a:solidFill>
                  <a:srgbClr val="333333"/>
                </a:solidFill>
                <a:effectLst/>
                <a:latin typeface="arial" panose="020B0604020202020204" pitchFamily="34" charset="0"/>
              </a:rPr>
              <a:t>出台多年以来，最高人民法院审理的首例互联网反不正当竞争案，案件本身引发了行业、用户和法律界各方的关注。有行业人士认为，诉讼本身就促进了中国互联网企业创新生态的营造，也推动了中国市场经济的开放与竞争。</a:t>
            </a:r>
          </a:p>
          <a:p>
            <a:pPr algn="l"/>
            <a:r>
              <a:rPr lang="zh-CN" altLang="en-US" b="0" i="0" dirty="0">
                <a:solidFill>
                  <a:srgbClr val="333333"/>
                </a:solidFill>
                <a:effectLst/>
                <a:latin typeface="arial" panose="020B0604020202020204" pitchFamily="34" charset="0"/>
              </a:rPr>
              <a:t>持续四年之久的“</a:t>
            </a:r>
            <a:r>
              <a:rPr lang="en-US" altLang="zh-CN" b="0" i="0" dirty="0">
                <a:solidFill>
                  <a:srgbClr val="333333"/>
                </a:solidFill>
                <a:effectLst/>
                <a:latin typeface="arial" panose="020B0604020202020204" pitchFamily="34" charset="0"/>
              </a:rPr>
              <a:t>3Q</a:t>
            </a:r>
            <a:r>
              <a:rPr lang="zh-CN" altLang="en-US" b="0" i="0" dirty="0">
                <a:solidFill>
                  <a:srgbClr val="333333"/>
                </a:solidFill>
                <a:effectLst/>
                <a:latin typeface="arial" panose="020B0604020202020204" pitchFamily="34" charset="0"/>
              </a:rPr>
              <a:t>大战”终于落下帷幕。</a:t>
            </a:r>
          </a:p>
          <a:p>
            <a:endParaRPr lang="zh-CN" altLang="en-US" dirty="0"/>
          </a:p>
        </p:txBody>
      </p:sp>
      <p:sp>
        <p:nvSpPr>
          <p:cNvPr id="4" name="灯片编号占位符 3"/>
          <p:cNvSpPr>
            <a:spLocks noGrp="1"/>
          </p:cNvSpPr>
          <p:nvPr>
            <p:ph type="sldNum" sz="quarter" idx="10"/>
          </p:nvPr>
        </p:nvSpPr>
        <p:spPr/>
        <p:txBody>
          <a:bodyPr/>
          <a:lstStyle/>
          <a:p>
            <a:fld id="{0504C191-63F4-49F7-A0F0-EB0293C012F2}" type="slidenum">
              <a:rPr lang="zh-CN" altLang="en-US" smtClean="0"/>
              <a:t>4</a:t>
            </a:fld>
            <a:endParaRPr lang="zh-CN" altLang="en-US"/>
          </a:p>
        </p:txBody>
      </p:sp>
    </p:spTree>
    <p:extLst>
      <p:ext uri="{BB962C8B-B14F-4D97-AF65-F5344CB8AC3E}">
        <p14:creationId xmlns:p14="http://schemas.microsoft.com/office/powerpoint/2010/main" val="19122563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04C191-63F4-49F7-A0F0-EB0293C012F2}" type="slidenum">
              <a:rPr lang="zh-CN" altLang="en-US" smtClean="0"/>
              <a:t>5</a:t>
            </a:fld>
            <a:endParaRPr lang="zh-CN" altLang="en-US"/>
          </a:p>
        </p:txBody>
      </p:sp>
    </p:spTree>
    <p:extLst>
      <p:ext uri="{BB962C8B-B14F-4D97-AF65-F5344CB8AC3E}">
        <p14:creationId xmlns:p14="http://schemas.microsoft.com/office/powerpoint/2010/main" val="1173528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需求分析</a:t>
            </a:r>
            <a:endParaRPr lang="en-US" altLang="zh-CN" dirty="0"/>
          </a:p>
          <a:p>
            <a:r>
              <a:rPr lang="zh-CN" altLang="en-US" b="0" i="0" dirty="0">
                <a:solidFill>
                  <a:srgbClr val="000000"/>
                </a:solidFill>
                <a:effectLst/>
                <a:latin typeface="Microsoft Yahei" panose="020B0503020204020204" pitchFamily="34" charset="-122"/>
                <a:ea typeface="Microsoft Yahei" panose="020B0503020204020204" pitchFamily="34" charset="-122"/>
              </a:rPr>
              <a:t>微软官方发布通知从今天（</a:t>
            </a:r>
            <a:r>
              <a:rPr lang="en-US" altLang="zh-CN" b="0" i="0" dirty="0">
                <a:solidFill>
                  <a:srgbClr val="000000"/>
                </a:solidFill>
                <a:effectLst/>
                <a:latin typeface="Microsoft Yahei" panose="020B0503020204020204" pitchFamily="34" charset="-122"/>
                <a:ea typeface="Microsoft Yahei" panose="020B0503020204020204" pitchFamily="34" charset="-122"/>
              </a:rPr>
              <a:t>2020</a:t>
            </a:r>
            <a:r>
              <a:rPr lang="zh-CN" altLang="en-US" b="0" i="0" dirty="0">
                <a:solidFill>
                  <a:srgbClr val="000000"/>
                </a:solidFill>
                <a:effectLst/>
                <a:latin typeface="Microsoft Yahei" panose="020B0503020204020204" pitchFamily="34" charset="-122"/>
                <a:ea typeface="Microsoft Yahei" panose="020B0503020204020204" pitchFamily="34" charset="-122"/>
              </a:rPr>
              <a:t>年</a:t>
            </a:r>
            <a:r>
              <a:rPr lang="en-US" altLang="zh-CN" b="0" i="0" dirty="0">
                <a:solidFill>
                  <a:srgbClr val="000000"/>
                </a:solidFill>
                <a:effectLst/>
                <a:latin typeface="Microsoft Yahei" panose="020B0503020204020204" pitchFamily="34" charset="-122"/>
                <a:ea typeface="Microsoft Yahei" panose="020B0503020204020204" pitchFamily="34" charset="-122"/>
              </a:rPr>
              <a:t>1</a:t>
            </a:r>
            <a:r>
              <a:rPr lang="zh-CN" altLang="en-US" b="0" i="0" dirty="0">
                <a:solidFill>
                  <a:srgbClr val="000000"/>
                </a:solidFill>
                <a:effectLst/>
                <a:latin typeface="Microsoft Yahei" panose="020B0503020204020204" pitchFamily="34" charset="-122"/>
                <a:ea typeface="Microsoft Yahei" panose="020B0503020204020204" pitchFamily="34" charset="-122"/>
              </a:rPr>
              <a:t>月</a:t>
            </a:r>
            <a:r>
              <a:rPr lang="en-US" altLang="zh-CN" b="0" i="0" dirty="0">
                <a:solidFill>
                  <a:srgbClr val="000000"/>
                </a:solidFill>
                <a:effectLst/>
                <a:latin typeface="Microsoft Yahei" panose="020B0503020204020204" pitchFamily="34" charset="-122"/>
                <a:ea typeface="Microsoft Yahei" panose="020B0503020204020204" pitchFamily="34" charset="-122"/>
              </a:rPr>
              <a:t>14</a:t>
            </a:r>
            <a:r>
              <a:rPr lang="zh-CN" altLang="en-US" b="0" i="0" dirty="0">
                <a:solidFill>
                  <a:srgbClr val="000000"/>
                </a:solidFill>
                <a:effectLst/>
                <a:latin typeface="Microsoft Yahei" panose="020B0503020204020204" pitchFamily="34" charset="-122"/>
                <a:ea typeface="Microsoft Yahei" panose="020B0503020204020204" pitchFamily="34" charset="-122"/>
              </a:rPr>
              <a:t>日）起，微软将正式停止对</a:t>
            </a:r>
            <a:r>
              <a:rPr lang="en-US" altLang="zh-CN" b="0" i="0" dirty="0">
                <a:solidFill>
                  <a:srgbClr val="000000"/>
                </a:solidFill>
                <a:effectLst/>
                <a:latin typeface="Microsoft Yahei" panose="020B0503020204020204" pitchFamily="34" charset="-122"/>
                <a:ea typeface="Microsoft Yahei" panose="020B0503020204020204" pitchFamily="34" charset="-122"/>
              </a:rPr>
              <a:t>Windows 7</a:t>
            </a:r>
            <a:r>
              <a:rPr lang="zh-CN" altLang="en-US" b="0" i="0" dirty="0">
                <a:solidFill>
                  <a:srgbClr val="000000"/>
                </a:solidFill>
                <a:effectLst/>
                <a:latin typeface="Microsoft Yahei" panose="020B0503020204020204" pitchFamily="34" charset="-122"/>
                <a:ea typeface="Microsoft Yahei" panose="020B0503020204020204" pitchFamily="34" charset="-122"/>
              </a:rPr>
              <a:t>系统（以下简称</a:t>
            </a:r>
            <a:r>
              <a:rPr lang="en-US" altLang="zh-CN" b="0" i="0" dirty="0">
                <a:solidFill>
                  <a:srgbClr val="000000"/>
                </a:solidFill>
                <a:effectLst/>
                <a:latin typeface="Microsoft Yahei" panose="020B0503020204020204" pitchFamily="34" charset="-122"/>
                <a:ea typeface="Microsoft Yahei" panose="020B0503020204020204" pitchFamily="34" charset="-122"/>
              </a:rPr>
              <a:t>Win7</a:t>
            </a:r>
            <a:r>
              <a:rPr lang="zh-CN" altLang="en-US" b="0" i="0" dirty="0">
                <a:solidFill>
                  <a:srgbClr val="000000"/>
                </a:solidFill>
                <a:effectLst/>
                <a:latin typeface="Microsoft Yahei" panose="020B0503020204020204" pitchFamily="34" charset="-122"/>
                <a:ea typeface="Microsoft Yahei" panose="020B0503020204020204" pitchFamily="34" charset="-122"/>
              </a:rPr>
              <a:t>）的外延支持，意味着除了个别付费用户之外，微软不会再给</a:t>
            </a:r>
            <a:r>
              <a:rPr lang="en-US" altLang="zh-CN" b="0" i="0" dirty="0">
                <a:solidFill>
                  <a:srgbClr val="000000"/>
                </a:solidFill>
                <a:effectLst/>
                <a:latin typeface="Microsoft Yahei" panose="020B0503020204020204" pitchFamily="34" charset="-122"/>
                <a:ea typeface="Microsoft Yahei" panose="020B0503020204020204" pitchFamily="34" charset="-122"/>
              </a:rPr>
              <a:t>Win7</a:t>
            </a:r>
            <a:r>
              <a:rPr lang="zh-CN" altLang="en-US" b="0" i="0" dirty="0">
                <a:solidFill>
                  <a:srgbClr val="000000"/>
                </a:solidFill>
                <a:effectLst/>
                <a:latin typeface="Microsoft Yahei" panose="020B0503020204020204" pitchFamily="34" charset="-122"/>
                <a:ea typeface="Microsoft Yahei" panose="020B0503020204020204" pitchFamily="34" charset="-122"/>
              </a:rPr>
              <a:t>系统提供安全补丁，并在最后微软不忘提醒用户尽快升级到</a:t>
            </a:r>
            <a:r>
              <a:rPr lang="en-US" altLang="zh-CN" b="0" i="0" dirty="0">
                <a:solidFill>
                  <a:srgbClr val="000000"/>
                </a:solidFill>
                <a:effectLst/>
                <a:latin typeface="Microsoft Yahei" panose="020B0503020204020204" pitchFamily="34" charset="-122"/>
                <a:ea typeface="Microsoft Yahei" panose="020B0503020204020204" pitchFamily="34" charset="-122"/>
              </a:rPr>
              <a:t>Windows10</a:t>
            </a:r>
            <a:r>
              <a:rPr lang="zh-CN" altLang="en-US" b="0" i="0" dirty="0">
                <a:solidFill>
                  <a:srgbClr val="000000"/>
                </a:solidFill>
                <a:effectLst/>
                <a:latin typeface="Microsoft Yahei" panose="020B0503020204020204" pitchFamily="34" charset="-122"/>
                <a:ea typeface="Microsoft Yahei" panose="020B0503020204020204" pitchFamily="34" charset="-122"/>
              </a:rPr>
              <a:t>（以下简称</a:t>
            </a:r>
            <a:r>
              <a:rPr lang="en-US" altLang="zh-CN" b="0" i="0" dirty="0">
                <a:solidFill>
                  <a:srgbClr val="000000"/>
                </a:solidFill>
                <a:effectLst/>
                <a:latin typeface="Microsoft Yahei" panose="020B0503020204020204" pitchFamily="34" charset="-122"/>
                <a:ea typeface="Microsoft Yahei" panose="020B0503020204020204" pitchFamily="34" charset="-122"/>
              </a:rPr>
              <a:t>Win10</a:t>
            </a:r>
            <a:r>
              <a:rPr lang="zh-CN" altLang="en-US" b="0" i="0" dirty="0">
                <a:solidFill>
                  <a:srgbClr val="000000"/>
                </a:solidFill>
                <a:effectLst/>
                <a:latin typeface="Microsoft Yahei" panose="020B0503020204020204" pitchFamily="34" charset="-122"/>
                <a:ea typeface="Microsoft Yahei" panose="020B0503020204020204" pitchFamily="34" charset="-122"/>
              </a:rPr>
              <a:t>）系统。</a:t>
            </a:r>
            <a:endParaRPr lang="en-US" altLang="zh-CN" b="0" i="0" dirty="0">
              <a:solidFill>
                <a:srgbClr val="000000"/>
              </a:solidFill>
              <a:effectLst/>
              <a:latin typeface="Microsoft Yahei" panose="020B0503020204020204" pitchFamily="34" charset="-122"/>
              <a:ea typeface="Microsoft Yahei" panose="020B0503020204020204" pitchFamily="34" charset="-122"/>
            </a:endParaRPr>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i="0" dirty="0">
                <a:solidFill>
                  <a:srgbClr val="4D4F53"/>
                </a:solidFill>
                <a:effectLst/>
                <a:latin typeface="Microsoft Yahei" panose="020B0503020204020204" pitchFamily="34" charset="-122"/>
                <a:ea typeface="Microsoft Yahei" panose="020B0503020204020204" pitchFamily="34" charset="-122"/>
              </a:rPr>
              <a:t>国内操作系统最新市场份额：</a:t>
            </a:r>
            <a:r>
              <a:rPr lang="en-US" altLang="zh-CN" b="1" i="0" dirty="0">
                <a:solidFill>
                  <a:srgbClr val="4D4F53"/>
                </a:solidFill>
                <a:effectLst/>
                <a:latin typeface="Microsoft Yahei" panose="020B0503020204020204" pitchFamily="34" charset="-122"/>
                <a:ea typeface="Microsoft Yahei" panose="020B0503020204020204" pitchFamily="34" charset="-122"/>
              </a:rPr>
              <a:t>Win7 </a:t>
            </a:r>
            <a:r>
              <a:rPr lang="zh-CN" altLang="en-US" b="1" i="0" dirty="0">
                <a:solidFill>
                  <a:srgbClr val="4D4F53"/>
                </a:solidFill>
                <a:effectLst/>
                <a:latin typeface="Microsoft Yahei" panose="020B0503020204020204" pitchFamily="34" charset="-122"/>
                <a:ea typeface="Microsoft Yahei" panose="020B0503020204020204" pitchFamily="34" charset="-122"/>
              </a:rPr>
              <a:t>降至 </a:t>
            </a:r>
            <a:r>
              <a:rPr lang="en-US" altLang="zh-CN" b="1" i="0" dirty="0">
                <a:solidFill>
                  <a:srgbClr val="4D4F53"/>
                </a:solidFill>
                <a:effectLst/>
                <a:latin typeface="Microsoft Yahei" panose="020B0503020204020204" pitchFamily="34" charset="-122"/>
                <a:ea typeface="Microsoft Yahei" panose="020B0503020204020204" pitchFamily="34" charset="-122"/>
              </a:rPr>
              <a:t>48.24%</a:t>
            </a:r>
            <a:r>
              <a:rPr lang="zh-CN" altLang="en-US" b="1" i="0" dirty="0">
                <a:solidFill>
                  <a:srgbClr val="4D4F53"/>
                </a:solidFill>
                <a:effectLst/>
                <a:latin typeface="Microsoft Yahei" panose="020B0503020204020204" pitchFamily="34" charset="-122"/>
                <a:ea typeface="Microsoft Yahei" panose="020B0503020204020204" pitchFamily="34" charset="-122"/>
              </a:rPr>
              <a:t>，</a:t>
            </a:r>
            <a:r>
              <a:rPr lang="en-US" altLang="zh-CN" b="1" i="0" dirty="0">
                <a:solidFill>
                  <a:srgbClr val="4D4F53"/>
                </a:solidFill>
                <a:effectLst/>
                <a:latin typeface="Microsoft Yahei" panose="020B0503020204020204" pitchFamily="34" charset="-122"/>
                <a:ea typeface="Microsoft Yahei" panose="020B0503020204020204" pitchFamily="34" charset="-122"/>
              </a:rPr>
              <a:t>Win10 </a:t>
            </a:r>
            <a:r>
              <a:rPr lang="zh-CN" altLang="en-US" b="1" i="0" dirty="0">
                <a:solidFill>
                  <a:srgbClr val="4D4F53"/>
                </a:solidFill>
                <a:effectLst/>
                <a:latin typeface="Microsoft Yahei" panose="020B0503020204020204" pitchFamily="34" charset="-122"/>
                <a:ea typeface="Microsoft Yahei" panose="020B0503020204020204" pitchFamily="34" charset="-122"/>
              </a:rPr>
              <a:t>份额飙涨至 </a:t>
            </a:r>
            <a:r>
              <a:rPr lang="en-US" altLang="zh-CN" b="1" i="0" dirty="0">
                <a:solidFill>
                  <a:srgbClr val="4D4F53"/>
                </a:solidFill>
                <a:effectLst/>
                <a:latin typeface="Microsoft Yahei" panose="020B0503020204020204" pitchFamily="34" charset="-122"/>
                <a:ea typeface="Microsoft Yahei" panose="020B0503020204020204" pitchFamily="34" charset="-122"/>
              </a:rPr>
              <a:t>33%</a:t>
            </a:r>
          </a:p>
          <a:p>
            <a:r>
              <a:rPr lang="en-US" altLang="zh-CN" b="0" i="0" dirty="0">
                <a:solidFill>
                  <a:srgbClr val="888888"/>
                </a:solidFill>
                <a:effectLst/>
                <a:latin typeface="Microsoft Yahei" panose="020B0503020204020204" pitchFamily="34" charset="-122"/>
                <a:ea typeface="Microsoft Yahei" panose="020B0503020204020204" pitchFamily="34" charset="-122"/>
              </a:rPr>
              <a:t>2020</a:t>
            </a:r>
            <a:r>
              <a:rPr lang="zh-CN" altLang="en-US" b="0" i="0" dirty="0">
                <a:solidFill>
                  <a:srgbClr val="888888"/>
                </a:solidFill>
                <a:effectLst/>
                <a:latin typeface="Microsoft Yahei" panose="020B0503020204020204" pitchFamily="34" charset="-122"/>
                <a:ea typeface="Microsoft Yahei" panose="020B0503020204020204" pitchFamily="34" charset="-122"/>
              </a:rPr>
              <a:t>年</a:t>
            </a:r>
            <a:r>
              <a:rPr lang="en-US" altLang="zh-CN" b="0" i="0" dirty="0">
                <a:solidFill>
                  <a:srgbClr val="888888"/>
                </a:solidFill>
                <a:effectLst/>
                <a:latin typeface="Microsoft Yahei" panose="020B0503020204020204" pitchFamily="34" charset="-122"/>
                <a:ea typeface="Microsoft Yahei" panose="020B0503020204020204" pitchFamily="34" charset="-122"/>
              </a:rPr>
              <a:t>05</a:t>
            </a:r>
            <a:r>
              <a:rPr lang="zh-CN" altLang="en-US" b="0" i="0" dirty="0">
                <a:solidFill>
                  <a:srgbClr val="888888"/>
                </a:solidFill>
                <a:effectLst/>
                <a:latin typeface="Microsoft Yahei" panose="020B0503020204020204" pitchFamily="34" charset="-122"/>
                <a:ea typeface="Microsoft Yahei" panose="020B0503020204020204" pitchFamily="34" charset="-122"/>
              </a:rPr>
              <a:t>月</a:t>
            </a:r>
            <a:r>
              <a:rPr lang="en-US" altLang="zh-CN" b="0" i="0" dirty="0">
                <a:solidFill>
                  <a:srgbClr val="888888"/>
                </a:solidFill>
                <a:effectLst/>
                <a:latin typeface="Microsoft Yahei" panose="020B0503020204020204" pitchFamily="34" charset="-122"/>
                <a:ea typeface="Microsoft Yahei" panose="020B0503020204020204" pitchFamily="34" charset="-122"/>
              </a:rPr>
              <a:t>25</a:t>
            </a:r>
            <a:r>
              <a:rPr lang="zh-CN" altLang="en-US" b="0" i="0" dirty="0">
                <a:solidFill>
                  <a:srgbClr val="888888"/>
                </a:solidFill>
                <a:effectLst/>
                <a:latin typeface="Microsoft Yahei" panose="020B0503020204020204" pitchFamily="34" charset="-122"/>
                <a:ea typeface="Microsoft Yahei" panose="020B0503020204020204" pitchFamily="34" charset="-122"/>
              </a:rPr>
              <a:t>日 </a:t>
            </a:r>
            <a:r>
              <a:rPr lang="en-US" altLang="zh-CN" b="0" i="0" dirty="0">
                <a:solidFill>
                  <a:srgbClr val="888888"/>
                </a:solidFill>
                <a:effectLst/>
                <a:latin typeface="Microsoft Yahei" panose="020B0503020204020204" pitchFamily="34" charset="-122"/>
                <a:ea typeface="Microsoft Yahei" panose="020B0503020204020204" pitchFamily="34" charset="-122"/>
              </a:rPr>
              <a:t>15:41</a:t>
            </a:r>
          </a:p>
          <a:p>
            <a:endParaRPr lang="en-US" altLang="zh-CN" b="0" i="0" dirty="0">
              <a:solidFill>
                <a:srgbClr val="888888"/>
              </a:solidFill>
              <a:effectLst/>
              <a:latin typeface="Microsoft Yahei" panose="020B0503020204020204" pitchFamily="34" charset="-122"/>
              <a:ea typeface="Microsoft Yahei" panose="020B0503020204020204" pitchFamily="34" charset="-122"/>
            </a:endParaRPr>
          </a:p>
          <a:p>
            <a:pPr algn="l"/>
            <a:r>
              <a:rPr lang="zh-CN" altLang="en-US" b="0" i="0" dirty="0">
                <a:solidFill>
                  <a:srgbClr val="000000"/>
                </a:solidFill>
                <a:effectLst/>
                <a:latin typeface="Microsoft Yahei" panose="020B0503020204020204" pitchFamily="34" charset="-122"/>
                <a:ea typeface="Microsoft Yahei" panose="020B0503020204020204" pitchFamily="34" charset="-122"/>
              </a:rPr>
              <a:t>市场调查机构</a:t>
            </a:r>
            <a:r>
              <a:rPr lang="en-US" altLang="zh-CN" b="0" i="0" dirty="0">
                <a:solidFill>
                  <a:srgbClr val="000000"/>
                </a:solidFill>
                <a:effectLst/>
                <a:latin typeface="Microsoft Yahei" panose="020B0503020204020204" pitchFamily="34" charset="-122"/>
                <a:ea typeface="Microsoft Yahei" panose="020B0503020204020204" pitchFamily="34" charset="-122"/>
              </a:rPr>
              <a:t>Netmarketshare1</a:t>
            </a:r>
            <a:r>
              <a:rPr lang="zh-CN" altLang="en-US" b="0" i="0" dirty="0">
                <a:solidFill>
                  <a:srgbClr val="000000"/>
                </a:solidFill>
                <a:effectLst/>
                <a:latin typeface="Microsoft Yahei" panose="020B0503020204020204" pitchFamily="34" charset="-122"/>
                <a:ea typeface="Microsoft Yahei" panose="020B0503020204020204" pitchFamily="34" charset="-122"/>
              </a:rPr>
              <a:t>月初发布的报告显示，</a:t>
            </a:r>
            <a:r>
              <a:rPr lang="en-US" altLang="zh-CN" b="0" i="0" dirty="0">
                <a:solidFill>
                  <a:srgbClr val="000000"/>
                </a:solidFill>
                <a:effectLst/>
                <a:latin typeface="Microsoft Yahei" panose="020B0503020204020204" pitchFamily="34" charset="-122"/>
                <a:ea typeface="Microsoft Yahei" panose="020B0503020204020204" pitchFamily="34" charset="-122"/>
              </a:rPr>
              <a:t>2019</a:t>
            </a:r>
            <a:r>
              <a:rPr lang="zh-CN" altLang="en-US" b="0" i="0" dirty="0">
                <a:solidFill>
                  <a:srgbClr val="000000"/>
                </a:solidFill>
                <a:effectLst/>
                <a:latin typeface="Microsoft Yahei" panose="020B0503020204020204" pitchFamily="34" charset="-122"/>
                <a:ea typeface="Microsoft Yahei" panose="020B0503020204020204" pitchFamily="34" charset="-122"/>
              </a:rPr>
              <a:t>年</a:t>
            </a:r>
            <a:r>
              <a:rPr lang="en-US" altLang="zh-CN" b="0" i="0" dirty="0">
                <a:solidFill>
                  <a:srgbClr val="000000"/>
                </a:solidFill>
                <a:effectLst/>
                <a:latin typeface="Microsoft Yahei" panose="020B0503020204020204" pitchFamily="34" charset="-122"/>
                <a:ea typeface="Microsoft Yahei" panose="020B0503020204020204" pitchFamily="34" charset="-122"/>
              </a:rPr>
              <a:t>12</a:t>
            </a:r>
            <a:r>
              <a:rPr lang="zh-CN" altLang="en-US" b="0" i="0" dirty="0">
                <a:solidFill>
                  <a:srgbClr val="000000"/>
                </a:solidFill>
                <a:effectLst/>
                <a:latin typeface="Microsoft Yahei" panose="020B0503020204020204" pitchFamily="34" charset="-122"/>
                <a:ea typeface="Microsoft Yahei" panose="020B0503020204020204" pitchFamily="34" charset="-122"/>
              </a:rPr>
              <a:t>月，</a:t>
            </a:r>
            <a:r>
              <a:rPr lang="en-US" altLang="zh-CN" b="0" i="0" dirty="0">
                <a:solidFill>
                  <a:srgbClr val="000000"/>
                </a:solidFill>
                <a:effectLst/>
                <a:latin typeface="Microsoft Yahei" panose="020B0503020204020204" pitchFamily="34" charset="-122"/>
                <a:ea typeface="Microsoft Yahei" panose="020B0503020204020204" pitchFamily="34" charset="-122"/>
              </a:rPr>
              <a:t>Win10</a:t>
            </a:r>
            <a:r>
              <a:rPr lang="zh-CN" altLang="en-US" b="0" i="0" dirty="0">
                <a:solidFill>
                  <a:srgbClr val="000000"/>
                </a:solidFill>
                <a:effectLst/>
                <a:latin typeface="Microsoft Yahei" panose="020B0503020204020204" pitchFamily="34" charset="-122"/>
                <a:ea typeface="Microsoft Yahei" panose="020B0503020204020204" pitchFamily="34" charset="-122"/>
              </a:rPr>
              <a:t>系统市场份额占比达到</a:t>
            </a:r>
            <a:r>
              <a:rPr lang="en-US" altLang="zh-CN" b="0" i="0" dirty="0">
                <a:solidFill>
                  <a:srgbClr val="000000"/>
                </a:solidFill>
                <a:effectLst/>
                <a:latin typeface="Microsoft Yahei" panose="020B0503020204020204" pitchFamily="34" charset="-122"/>
                <a:ea typeface="Microsoft Yahei" panose="020B0503020204020204" pitchFamily="34" charset="-122"/>
              </a:rPr>
              <a:t>54.62%</a:t>
            </a:r>
            <a:r>
              <a:rPr lang="zh-CN" altLang="en-US" b="0" i="0" dirty="0">
                <a:solidFill>
                  <a:srgbClr val="000000"/>
                </a:solidFill>
                <a:effectLst/>
                <a:latin typeface="Microsoft Yahei" panose="020B0503020204020204" pitchFamily="34" charset="-122"/>
                <a:ea typeface="Microsoft Yahei" panose="020B0503020204020204" pitchFamily="34" charset="-122"/>
              </a:rPr>
              <a:t>，而</a:t>
            </a:r>
            <a:r>
              <a:rPr lang="en-US" altLang="zh-CN" b="0" i="0" dirty="0">
                <a:solidFill>
                  <a:srgbClr val="000000"/>
                </a:solidFill>
                <a:effectLst/>
                <a:latin typeface="Microsoft Yahei" panose="020B0503020204020204" pitchFamily="34" charset="-122"/>
                <a:ea typeface="Microsoft Yahei" panose="020B0503020204020204" pitchFamily="34" charset="-122"/>
              </a:rPr>
              <a:t>Win7</a:t>
            </a:r>
            <a:r>
              <a:rPr lang="zh-CN" altLang="en-US" b="0" i="0" dirty="0">
                <a:solidFill>
                  <a:srgbClr val="000000"/>
                </a:solidFill>
                <a:effectLst/>
                <a:latin typeface="Microsoft Yahei" panose="020B0503020204020204" pitchFamily="34" charset="-122"/>
                <a:ea typeface="Microsoft Yahei" panose="020B0503020204020204" pitchFamily="34" charset="-122"/>
              </a:rPr>
              <a:t>位居第二，为</a:t>
            </a:r>
            <a:r>
              <a:rPr lang="en-US" altLang="zh-CN" b="0" i="0" dirty="0">
                <a:solidFill>
                  <a:srgbClr val="000000"/>
                </a:solidFill>
                <a:effectLst/>
                <a:latin typeface="Microsoft Yahei" panose="020B0503020204020204" pitchFamily="34" charset="-122"/>
                <a:ea typeface="Microsoft Yahei" panose="020B0503020204020204" pitchFamily="34" charset="-122"/>
              </a:rPr>
              <a:t>26.64%</a:t>
            </a:r>
            <a:r>
              <a:rPr lang="zh-CN" altLang="en-US" b="0" i="0" dirty="0">
                <a:solidFill>
                  <a:srgbClr val="000000"/>
                </a:solidFill>
                <a:effectLst/>
                <a:latin typeface="Microsoft Yahei" panose="020B0503020204020204" pitchFamily="34" charset="-122"/>
                <a:ea typeface="Microsoft Yahei" panose="020B0503020204020204" pitchFamily="34" charset="-122"/>
              </a:rPr>
              <a:t>。</a:t>
            </a:r>
          </a:p>
          <a:p>
            <a:pPr algn="l"/>
            <a:r>
              <a:rPr lang="zh-CN" altLang="en-US" b="0" i="0" dirty="0">
                <a:solidFill>
                  <a:srgbClr val="000000"/>
                </a:solidFill>
                <a:effectLst/>
                <a:latin typeface="Microsoft Yahei" panose="020B0503020204020204" pitchFamily="34" charset="-122"/>
                <a:ea typeface="Microsoft Yahei" panose="020B0503020204020204" pitchFamily="34" charset="-122"/>
              </a:rPr>
              <a:t>这一比例在国内更高，据腾讯方面的统计报告显示，目前国内市场</a:t>
            </a:r>
            <a:r>
              <a:rPr lang="en-US" altLang="zh-CN" b="0" i="0" dirty="0">
                <a:solidFill>
                  <a:srgbClr val="000000"/>
                </a:solidFill>
                <a:effectLst/>
                <a:latin typeface="Microsoft Yahei" panose="020B0503020204020204" pitchFamily="34" charset="-122"/>
                <a:ea typeface="Microsoft Yahei" panose="020B0503020204020204" pitchFamily="34" charset="-122"/>
              </a:rPr>
              <a:t>Win7</a:t>
            </a:r>
            <a:r>
              <a:rPr lang="zh-CN" altLang="en-US" b="0" i="0" dirty="0">
                <a:solidFill>
                  <a:srgbClr val="000000"/>
                </a:solidFill>
                <a:effectLst/>
                <a:latin typeface="Microsoft Yahei" panose="020B0503020204020204" pitchFamily="34" charset="-122"/>
                <a:ea typeface="Microsoft Yahei" panose="020B0503020204020204" pitchFamily="34" charset="-122"/>
              </a:rPr>
              <a:t>系统的占比达到了</a:t>
            </a:r>
            <a:r>
              <a:rPr lang="en-US" altLang="zh-CN" b="0" i="0" dirty="0">
                <a:solidFill>
                  <a:srgbClr val="000000"/>
                </a:solidFill>
                <a:effectLst/>
                <a:latin typeface="Microsoft Yahei" panose="020B0503020204020204" pitchFamily="34" charset="-122"/>
                <a:ea typeface="Microsoft Yahei" panose="020B0503020204020204" pitchFamily="34" charset="-122"/>
              </a:rPr>
              <a:t>60%</a:t>
            </a:r>
            <a:r>
              <a:rPr lang="zh-CN" altLang="en-US" b="0" i="0" dirty="0">
                <a:solidFill>
                  <a:srgbClr val="000000"/>
                </a:solidFill>
                <a:effectLst/>
                <a:latin typeface="Microsoft Yahei" panose="020B0503020204020204" pitchFamily="34" charset="-122"/>
                <a:ea typeface="Microsoft Yahei" panose="020B0503020204020204" pitchFamily="34" charset="-122"/>
              </a:rPr>
              <a:t>左右（截至</a:t>
            </a:r>
            <a:r>
              <a:rPr lang="en-US" altLang="zh-CN" b="0" i="0" dirty="0">
                <a:solidFill>
                  <a:srgbClr val="000000"/>
                </a:solidFill>
                <a:effectLst/>
                <a:latin typeface="Microsoft Yahei" panose="020B0503020204020204" pitchFamily="34" charset="-122"/>
                <a:ea typeface="Microsoft Yahei" panose="020B0503020204020204" pitchFamily="34" charset="-122"/>
              </a:rPr>
              <a:t>2019</a:t>
            </a:r>
            <a:r>
              <a:rPr lang="zh-CN" altLang="en-US" b="0" i="0" dirty="0">
                <a:solidFill>
                  <a:srgbClr val="000000"/>
                </a:solidFill>
                <a:effectLst/>
                <a:latin typeface="Microsoft Yahei" panose="020B0503020204020204" pitchFamily="34" charset="-122"/>
                <a:ea typeface="Microsoft Yahei" panose="020B0503020204020204" pitchFamily="34" charset="-122"/>
              </a:rPr>
              <a:t>年</a:t>
            </a:r>
            <a:r>
              <a:rPr lang="en-US" altLang="zh-CN" b="0" i="0" dirty="0">
                <a:solidFill>
                  <a:srgbClr val="000000"/>
                </a:solidFill>
                <a:effectLst/>
                <a:latin typeface="Microsoft Yahei" panose="020B0503020204020204" pitchFamily="34" charset="-122"/>
                <a:ea typeface="Microsoft Yahei" panose="020B0503020204020204" pitchFamily="34" charset="-122"/>
              </a:rPr>
              <a:t>10</a:t>
            </a:r>
            <a:r>
              <a:rPr lang="zh-CN" altLang="en-US" b="0" i="0" dirty="0">
                <a:solidFill>
                  <a:srgbClr val="000000"/>
                </a:solidFill>
                <a:effectLst/>
                <a:latin typeface="Microsoft Yahei" panose="020B0503020204020204" pitchFamily="34" charset="-122"/>
                <a:ea typeface="Microsoft Yahei" panose="020B0503020204020204" pitchFamily="34" charset="-122"/>
              </a:rPr>
              <a:t>月，国内</a:t>
            </a:r>
            <a:r>
              <a:rPr lang="en-US" altLang="zh-CN" b="0" i="0" dirty="0">
                <a:solidFill>
                  <a:srgbClr val="000000"/>
                </a:solidFill>
                <a:effectLst/>
                <a:latin typeface="Microsoft Yahei" panose="020B0503020204020204" pitchFamily="34" charset="-122"/>
                <a:ea typeface="Microsoft Yahei" panose="020B0503020204020204" pitchFamily="34" charset="-122"/>
              </a:rPr>
              <a:t>Win7</a:t>
            </a:r>
            <a:r>
              <a:rPr lang="zh-CN" altLang="en-US" b="0" i="0" dirty="0">
                <a:solidFill>
                  <a:srgbClr val="000000"/>
                </a:solidFill>
                <a:effectLst/>
                <a:latin typeface="Microsoft Yahei" panose="020B0503020204020204" pitchFamily="34" charset="-122"/>
                <a:ea typeface="Microsoft Yahei" panose="020B0503020204020204" pitchFamily="34" charset="-122"/>
              </a:rPr>
              <a:t>的市场份额</a:t>
            </a:r>
            <a:r>
              <a:rPr lang="en-US" altLang="zh-CN" b="0" i="0" dirty="0">
                <a:solidFill>
                  <a:srgbClr val="000000"/>
                </a:solidFill>
                <a:effectLst/>
                <a:latin typeface="Microsoft Yahei" panose="020B0503020204020204" pitchFamily="34" charset="-122"/>
                <a:ea typeface="Microsoft Yahei" panose="020B0503020204020204" pitchFamily="34" charset="-122"/>
              </a:rPr>
              <a:t>57%</a:t>
            </a:r>
            <a:r>
              <a:rPr lang="zh-CN" altLang="en-US" b="0" i="0" dirty="0">
                <a:solidFill>
                  <a:srgbClr val="000000"/>
                </a:solidFill>
                <a:effectLst/>
                <a:latin typeface="Microsoft Yahei" panose="020B0503020204020204" pitchFamily="34" charset="-122"/>
                <a:ea typeface="Microsoft Yahei" panose="020B0503020204020204" pitchFamily="34" charset="-122"/>
              </a:rPr>
              <a:t>），远远高出</a:t>
            </a:r>
            <a:r>
              <a:rPr lang="en-US" altLang="zh-CN" b="0" i="0" dirty="0">
                <a:solidFill>
                  <a:srgbClr val="000000"/>
                </a:solidFill>
                <a:effectLst/>
                <a:latin typeface="Microsoft Yahei" panose="020B0503020204020204" pitchFamily="34" charset="-122"/>
                <a:ea typeface="Microsoft Yahei" panose="020B0503020204020204" pitchFamily="34" charset="-122"/>
              </a:rPr>
              <a:t>Win10</a:t>
            </a:r>
            <a:r>
              <a:rPr lang="zh-CN" altLang="en-US" b="0" i="0" dirty="0">
                <a:solidFill>
                  <a:srgbClr val="000000"/>
                </a:solidFill>
                <a:effectLst/>
                <a:latin typeface="Microsoft Yahei" panose="020B0503020204020204" pitchFamily="34" charset="-122"/>
                <a:ea typeface="Microsoft Yahei" panose="020B0503020204020204" pitchFamily="34" charset="-122"/>
              </a:rPr>
              <a:t>，后者份额在</a:t>
            </a:r>
            <a:r>
              <a:rPr lang="en-US" altLang="zh-CN" b="0" i="0" dirty="0">
                <a:solidFill>
                  <a:srgbClr val="000000"/>
                </a:solidFill>
                <a:effectLst/>
                <a:latin typeface="Microsoft Yahei" panose="020B0503020204020204" pitchFamily="34" charset="-122"/>
                <a:ea typeface="Microsoft Yahei" panose="020B0503020204020204" pitchFamily="34" charset="-122"/>
              </a:rPr>
              <a:t>20%</a:t>
            </a:r>
            <a:r>
              <a:rPr lang="zh-CN" altLang="en-US" b="0" i="0" dirty="0">
                <a:solidFill>
                  <a:srgbClr val="000000"/>
                </a:solidFill>
                <a:effectLst/>
                <a:latin typeface="Microsoft Yahei" panose="020B0503020204020204" pitchFamily="34" charset="-122"/>
                <a:ea typeface="Microsoft Yahei" panose="020B0503020204020204" pitchFamily="34" charset="-122"/>
              </a:rPr>
              <a:t>徘徊。</a:t>
            </a:r>
          </a:p>
          <a:p>
            <a:endParaRPr lang="en-US" altLang="zh-CN" b="0" i="0" dirty="0">
              <a:solidFill>
                <a:srgbClr val="888888"/>
              </a:solidFill>
              <a:effectLst/>
              <a:latin typeface="Microsoft Yahei" panose="020B0503020204020204" pitchFamily="34" charset="-122"/>
              <a:ea typeface="Microsoft Yahei" panose="020B0503020204020204" pitchFamily="34" charset="-122"/>
            </a:endParaRPr>
          </a:p>
          <a:p>
            <a:r>
              <a:rPr lang="zh-CN" altLang="en-US" b="0" i="0" dirty="0">
                <a:solidFill>
                  <a:srgbClr val="626262"/>
                </a:solidFill>
                <a:effectLst/>
                <a:latin typeface="Microsoft YaHei" panose="020B0503020204020204" pitchFamily="34" charset="-122"/>
                <a:ea typeface="Microsoft YaHei" panose="020B0503020204020204" pitchFamily="34" charset="-122"/>
              </a:rPr>
              <a:t>微软宣布</a:t>
            </a:r>
            <a:r>
              <a:rPr lang="en-US" altLang="zh-CN" b="0" i="0" dirty="0">
                <a:solidFill>
                  <a:srgbClr val="626262"/>
                </a:solidFill>
                <a:effectLst/>
                <a:latin typeface="Microsoft YaHei" panose="020B0503020204020204" pitchFamily="34" charset="-122"/>
                <a:ea typeface="Microsoft YaHei" panose="020B0503020204020204" pitchFamily="34" charset="-122"/>
              </a:rPr>
              <a:t>Win7</a:t>
            </a:r>
            <a:r>
              <a:rPr lang="zh-CN" altLang="en-US" b="0" i="0" dirty="0">
                <a:solidFill>
                  <a:srgbClr val="626262"/>
                </a:solidFill>
                <a:effectLst/>
                <a:latin typeface="Microsoft YaHei" panose="020B0503020204020204" pitchFamily="34" charset="-122"/>
                <a:ea typeface="Microsoft YaHei" panose="020B0503020204020204" pitchFamily="34" charset="-122"/>
              </a:rPr>
              <a:t>系统停服前几日，</a:t>
            </a:r>
            <a:r>
              <a:rPr lang="en-US" altLang="zh-CN" b="0" i="0" dirty="0">
                <a:solidFill>
                  <a:srgbClr val="626262"/>
                </a:solidFill>
                <a:effectLst/>
                <a:latin typeface="Microsoft YaHei" panose="020B0503020204020204" pitchFamily="34" charset="-122"/>
                <a:ea typeface="Microsoft YaHei" panose="020B0503020204020204" pitchFamily="34" charset="-122"/>
              </a:rPr>
              <a:t>360</a:t>
            </a:r>
            <a:r>
              <a:rPr lang="zh-CN" altLang="en-US" b="0" i="0" dirty="0">
                <a:solidFill>
                  <a:srgbClr val="626262"/>
                </a:solidFill>
                <a:effectLst/>
                <a:latin typeface="Microsoft YaHei" panose="020B0503020204020204" pitchFamily="34" charset="-122"/>
                <a:ea typeface="Microsoft YaHei" panose="020B0503020204020204" pitchFamily="34" charset="-122"/>
              </a:rPr>
              <a:t>安全大脑捕捉并确认利用“双星”在野</a:t>
            </a:r>
            <a:r>
              <a:rPr lang="en-US" altLang="zh-CN" b="0" i="0" dirty="0">
                <a:solidFill>
                  <a:srgbClr val="626262"/>
                </a:solidFill>
                <a:effectLst/>
                <a:latin typeface="Microsoft YaHei" panose="020B0503020204020204" pitchFamily="34" charset="-122"/>
                <a:ea typeface="Microsoft YaHei" panose="020B0503020204020204" pitchFamily="34" charset="-122"/>
              </a:rPr>
              <a:t>0day</a:t>
            </a:r>
            <a:r>
              <a:rPr lang="zh-CN" altLang="en-US" b="0" i="0" dirty="0">
                <a:solidFill>
                  <a:srgbClr val="626262"/>
                </a:solidFill>
                <a:effectLst/>
                <a:latin typeface="Microsoft YaHei" panose="020B0503020204020204" pitchFamily="34" charset="-122"/>
                <a:ea typeface="Microsoft YaHei" panose="020B0503020204020204" pitchFamily="34" charset="-122"/>
              </a:rPr>
              <a:t>漏洞（此前从未被发现利用过的在野漏洞）的有组织网络攻击，第一时间发布了能够真正有效解决包括该漏洞问题在内的</a:t>
            </a:r>
            <a:r>
              <a:rPr lang="en-US" altLang="zh-CN" b="0" i="0" dirty="0">
                <a:solidFill>
                  <a:srgbClr val="626262"/>
                </a:solidFill>
                <a:effectLst/>
                <a:latin typeface="Microsoft YaHei" panose="020B0503020204020204" pitchFamily="34" charset="-122"/>
                <a:ea typeface="Microsoft YaHei" panose="020B0503020204020204" pitchFamily="34" charset="-122"/>
              </a:rPr>
              <a:t>Win7</a:t>
            </a:r>
            <a:r>
              <a:rPr lang="zh-CN" altLang="en-US" b="0" i="0" dirty="0">
                <a:solidFill>
                  <a:srgbClr val="626262"/>
                </a:solidFill>
                <a:effectLst/>
                <a:latin typeface="Microsoft YaHei" panose="020B0503020204020204" pitchFamily="34" charset="-122"/>
                <a:ea typeface="Microsoft YaHei" panose="020B0503020204020204" pitchFamily="34" charset="-122"/>
              </a:rPr>
              <a:t>安全加固产品</a:t>
            </a:r>
            <a:r>
              <a:rPr lang="en-US" altLang="zh-CN" b="0" i="0" dirty="0">
                <a:solidFill>
                  <a:srgbClr val="626262"/>
                </a:solidFill>
                <a:effectLst/>
                <a:latin typeface="Microsoft YaHei" panose="020B0503020204020204" pitchFamily="34" charset="-122"/>
                <a:ea typeface="Microsoft YaHei" panose="020B0503020204020204" pitchFamily="34" charset="-122"/>
              </a:rPr>
              <a:t>——360Win7 </a:t>
            </a:r>
            <a:r>
              <a:rPr lang="zh-CN" altLang="en-US" b="0" i="0" dirty="0">
                <a:solidFill>
                  <a:srgbClr val="626262"/>
                </a:solidFill>
                <a:effectLst/>
                <a:latin typeface="Microsoft YaHei" panose="020B0503020204020204" pitchFamily="34" charset="-122"/>
                <a:ea typeface="Microsoft YaHei" panose="020B0503020204020204" pitchFamily="34" charset="-122"/>
              </a:rPr>
              <a:t>盾甲主机安全加固系统。该产品具备对已知漏洞全修复、热补丁修复、系统加固、未知漏洞免疫和虚拟化防护等功能，可以先行自动覆盖漏洞，消除此高危安全漏洞带来的安全隐患，并为</a:t>
            </a:r>
            <a:r>
              <a:rPr lang="en-US" altLang="zh-CN" b="0" i="0" dirty="0">
                <a:solidFill>
                  <a:srgbClr val="626262"/>
                </a:solidFill>
                <a:effectLst/>
                <a:latin typeface="Microsoft YaHei" panose="020B0503020204020204" pitchFamily="34" charset="-122"/>
                <a:ea typeface="Microsoft YaHei" panose="020B0503020204020204" pitchFamily="34" charset="-122"/>
              </a:rPr>
              <a:t>Win7</a:t>
            </a:r>
            <a:r>
              <a:rPr lang="zh-CN" altLang="en-US" b="0" i="0" dirty="0">
                <a:solidFill>
                  <a:srgbClr val="626262"/>
                </a:solidFill>
                <a:effectLst/>
                <a:latin typeface="Microsoft YaHei" panose="020B0503020204020204" pitchFamily="34" charset="-122"/>
                <a:ea typeface="Microsoft YaHei" panose="020B0503020204020204" pitchFamily="34" charset="-122"/>
              </a:rPr>
              <a:t>用户提供长期的漏洞防御及修复服务。</a:t>
            </a:r>
            <a:endParaRPr lang="en-US" altLang="zh-CN" b="0" i="0" dirty="0">
              <a:solidFill>
                <a:srgbClr val="888888"/>
              </a:solidFill>
              <a:effectLst/>
              <a:latin typeface="Microsoft Yahei" panose="020B0503020204020204" pitchFamily="34" charset="-122"/>
              <a:ea typeface="Microsoft Yahei" panose="020B0503020204020204" pitchFamily="34" charset="-122"/>
            </a:endParaRPr>
          </a:p>
          <a:p>
            <a:endParaRPr lang="en-US" altLang="zh-CN" dirty="0"/>
          </a:p>
          <a:p>
            <a:r>
              <a:rPr lang="en-US" altLang="zh-CN" dirty="0"/>
              <a:t>2020</a:t>
            </a:r>
            <a:r>
              <a:rPr lang="zh-CN" altLang="en-US" dirty="0"/>
              <a:t>年</a:t>
            </a:r>
            <a:r>
              <a:rPr lang="en-US" altLang="zh-CN" dirty="0"/>
              <a:t>1</a:t>
            </a:r>
            <a:r>
              <a:rPr lang="zh-CN" altLang="en-US" dirty="0"/>
              <a:t>月</a:t>
            </a:r>
            <a:r>
              <a:rPr lang="en-US" altLang="zh-CN" dirty="0"/>
              <a:t>14</a:t>
            </a:r>
            <a:r>
              <a:rPr lang="zh-CN" altLang="en-US" dirty="0"/>
              <a:t>日，微软正式宣告</a:t>
            </a:r>
            <a:r>
              <a:rPr lang="en-US" altLang="zh-CN" dirty="0"/>
              <a:t>Windows 7</a:t>
            </a:r>
            <a:r>
              <a:rPr lang="zh-CN" altLang="en-US" dirty="0"/>
              <a:t>系统停止更新。在</a:t>
            </a:r>
            <a:r>
              <a:rPr lang="en-US" altLang="zh-CN" dirty="0"/>
              <a:t>Windows 7</a:t>
            </a:r>
            <a:r>
              <a:rPr lang="zh-CN" altLang="en-US" dirty="0"/>
              <a:t>正式停服关键时间节点的第二天，即</a:t>
            </a:r>
            <a:r>
              <a:rPr lang="en-US" altLang="zh-CN" dirty="0"/>
              <a:t>2020</a:t>
            </a:r>
            <a:r>
              <a:rPr lang="zh-CN" altLang="en-US" dirty="0"/>
              <a:t>年</a:t>
            </a:r>
            <a:r>
              <a:rPr lang="en-US" altLang="zh-CN" dirty="0"/>
              <a:t>1</a:t>
            </a:r>
            <a:r>
              <a:rPr lang="zh-CN" altLang="en-US" dirty="0"/>
              <a:t>月</a:t>
            </a:r>
            <a:r>
              <a:rPr lang="en-US" altLang="zh-CN" dirty="0"/>
              <a:t>15</a:t>
            </a:r>
            <a:r>
              <a:rPr lang="zh-CN" altLang="en-US" dirty="0"/>
              <a:t>日，</a:t>
            </a:r>
            <a:r>
              <a:rPr lang="en-US" altLang="zh-CN" dirty="0"/>
              <a:t>360</a:t>
            </a:r>
            <a:r>
              <a:rPr lang="zh-CN" altLang="en-US" dirty="0"/>
              <a:t>安全大脑在全球范围内就捕获了首例同时利用</a:t>
            </a:r>
            <a:r>
              <a:rPr lang="en-US" altLang="zh-CN" dirty="0"/>
              <a:t>IE</a:t>
            </a:r>
            <a:r>
              <a:rPr lang="zh-CN" altLang="en-US" dirty="0"/>
              <a:t>浏览器和火狐浏览器两个</a:t>
            </a:r>
            <a:r>
              <a:rPr lang="en-US" altLang="zh-CN" dirty="0"/>
              <a:t>0day</a:t>
            </a:r>
            <a:r>
              <a:rPr lang="zh-CN" altLang="en-US" dirty="0"/>
              <a:t>漏洞进行的复合攻击，由于是全球首家捕获，我们将其命名为“双星”</a:t>
            </a:r>
            <a:r>
              <a:rPr lang="en-US" altLang="zh-CN" dirty="0"/>
              <a:t>0day</a:t>
            </a:r>
            <a:r>
              <a:rPr lang="zh-CN" altLang="en-US" dirty="0"/>
              <a:t>漏洞攻击。“双星”</a:t>
            </a:r>
            <a:r>
              <a:rPr lang="en-US" altLang="zh-CN" dirty="0"/>
              <a:t>0day</a:t>
            </a:r>
            <a:r>
              <a:rPr lang="zh-CN" altLang="en-US" dirty="0"/>
              <a:t>漏洞的细节已第一时间分别报告给了微软和</a:t>
            </a:r>
            <a:r>
              <a:rPr lang="en-US" altLang="zh-CN" dirty="0"/>
              <a:t>Mozilla</a:t>
            </a:r>
            <a:r>
              <a:rPr lang="zh-CN" altLang="en-US" dirty="0"/>
              <a:t>，在通过短暂的沟通后，微软和</a:t>
            </a:r>
            <a:r>
              <a:rPr lang="en-US" altLang="zh-CN" dirty="0"/>
              <a:t>Mozilla</a:t>
            </a:r>
            <a:r>
              <a:rPr lang="zh-CN" altLang="en-US" dirty="0"/>
              <a:t>官方都确认了</a:t>
            </a:r>
            <a:r>
              <a:rPr lang="en-US" altLang="zh-CN" dirty="0"/>
              <a:t>0day</a:t>
            </a:r>
            <a:r>
              <a:rPr lang="zh-CN" altLang="en-US" dirty="0"/>
              <a:t>漏洞，此次漏洞影响最新版本的火狐浏览器和</a:t>
            </a:r>
            <a:r>
              <a:rPr lang="en-US" altLang="zh-CN" dirty="0"/>
              <a:t>IE</a:t>
            </a:r>
            <a:r>
              <a:rPr lang="zh-CN" altLang="en-US" dirty="0"/>
              <a:t>浏览器及使用了相关浏览器内核的应用程序，同时官方为漏洞分别分配了</a:t>
            </a:r>
            <a:r>
              <a:rPr lang="en-US" altLang="zh-CN" dirty="0"/>
              <a:t>CVE-2019-17026</a:t>
            </a:r>
            <a:r>
              <a:rPr lang="zh-CN" altLang="en-US" dirty="0"/>
              <a:t>（火狐浏览器）和</a:t>
            </a:r>
            <a:r>
              <a:rPr lang="en-US" altLang="zh-CN" dirty="0"/>
              <a:t>CVE-2020-0674</a:t>
            </a:r>
            <a:r>
              <a:rPr lang="zh-CN" altLang="en-US" dirty="0"/>
              <a:t>（</a:t>
            </a:r>
            <a:r>
              <a:rPr lang="en-US" altLang="zh-CN" dirty="0"/>
              <a:t>IE</a:t>
            </a:r>
            <a:r>
              <a:rPr lang="zh-CN" altLang="en-US" dirty="0"/>
              <a:t>浏览器）两个漏洞编号。通过</a:t>
            </a:r>
            <a:r>
              <a:rPr lang="en-US" altLang="zh-CN" dirty="0"/>
              <a:t>360</a:t>
            </a:r>
            <a:r>
              <a:rPr lang="zh-CN" altLang="en-US" dirty="0"/>
              <a:t>高级威胁应对团队的分析溯源判定，“双星”</a:t>
            </a:r>
            <a:r>
              <a:rPr lang="en-US" altLang="zh-CN" dirty="0"/>
              <a:t>0day</a:t>
            </a:r>
            <a:r>
              <a:rPr lang="zh-CN" altLang="en-US" dirty="0"/>
              <a:t>漏洞是被活跃近十余年的半岛</a:t>
            </a:r>
            <a:r>
              <a:rPr lang="en-US" altLang="zh-CN" dirty="0"/>
              <a:t>APT</a:t>
            </a:r>
            <a:r>
              <a:rPr lang="zh-CN" altLang="en-US" dirty="0"/>
              <a:t>组织</a:t>
            </a:r>
            <a:r>
              <a:rPr lang="en-US" altLang="zh-CN" dirty="0" err="1"/>
              <a:t>Darkhotel</a:t>
            </a:r>
            <a:r>
              <a:rPr lang="en-US" altLang="zh-CN" dirty="0"/>
              <a:t>(APT-C-06)</a:t>
            </a:r>
            <a:r>
              <a:rPr lang="zh-CN" altLang="en-US" dirty="0"/>
              <a:t>所利用，主要针对我国商贸相关的政府机构进行攻击。攻击流程分析我们发现“双星”</a:t>
            </a:r>
            <a:r>
              <a:rPr lang="en-US" altLang="zh-CN" dirty="0"/>
              <a:t>0day</a:t>
            </a:r>
            <a:r>
              <a:rPr lang="zh-CN" altLang="en-US" dirty="0"/>
              <a:t>漏洞的攻击是利用</a:t>
            </a:r>
            <a:r>
              <a:rPr lang="en-US" altLang="zh-CN" dirty="0"/>
              <a:t>office</a:t>
            </a:r>
            <a:r>
              <a:rPr lang="zh-CN" altLang="en-US" dirty="0"/>
              <a:t>漏洞文档、网页挂马和</a:t>
            </a:r>
            <a:r>
              <a:rPr lang="en-US" altLang="zh-CN" dirty="0"/>
              <a:t>WPAD</a:t>
            </a:r>
            <a:r>
              <a:rPr lang="zh-CN" altLang="en-US" dirty="0"/>
              <a:t>本地提权的多种攻击方式进行的复杂组合攻击。完整的攻击流程如下：</a:t>
            </a:r>
            <a:br>
              <a:rPr lang="zh-CN" altLang="en-US" dirty="0"/>
            </a:br>
            <a:br>
              <a:rPr lang="zh-CN" altLang="en-US" dirty="0"/>
            </a:br>
            <a:r>
              <a:rPr lang="zh-CN" altLang="en-US" dirty="0"/>
              <a:t>以</a:t>
            </a:r>
            <a:r>
              <a:rPr lang="en-US" altLang="zh-CN" dirty="0"/>
              <a:t>IE x86</a:t>
            </a:r>
            <a:r>
              <a:rPr lang="zh-CN" altLang="en-US" dirty="0"/>
              <a:t>为例：</a:t>
            </a:r>
            <a:br>
              <a:rPr lang="zh-CN" altLang="en-US" dirty="0"/>
            </a:br>
            <a:r>
              <a:rPr lang="en-US" altLang="zh-CN" dirty="0"/>
              <a:t>IE</a:t>
            </a:r>
            <a:r>
              <a:rPr lang="zh-CN" altLang="en-US" dirty="0"/>
              <a:t>加载</a:t>
            </a:r>
            <a:r>
              <a:rPr lang="en-US" altLang="zh-CN" dirty="0"/>
              <a:t>JS-1</a:t>
            </a:r>
            <a:r>
              <a:rPr lang="zh-CN" altLang="en-US" dirty="0"/>
              <a:t>漏洞利用成功，获得代码执行权限，第一次执行</a:t>
            </a:r>
            <a:r>
              <a:rPr lang="en-US" altLang="zh-CN" dirty="0"/>
              <a:t>JS-1</a:t>
            </a:r>
            <a:r>
              <a:rPr lang="zh-CN" altLang="en-US" dirty="0"/>
              <a:t>中的</a:t>
            </a:r>
            <a:r>
              <a:rPr lang="en-US" altLang="zh-CN" dirty="0"/>
              <a:t>shellcode</a:t>
            </a:r>
            <a:r>
              <a:rPr lang="zh-CN" altLang="en-US" dirty="0"/>
              <a:t>。</a:t>
            </a:r>
            <a:br>
              <a:rPr lang="zh-CN" altLang="en-US" dirty="0"/>
            </a:br>
            <a:br>
              <a:rPr lang="zh-CN" altLang="en-US" dirty="0"/>
            </a:br>
            <a:r>
              <a:rPr lang="en-US" altLang="zh-CN" dirty="0"/>
              <a:t>Shellcode</a:t>
            </a:r>
            <a:r>
              <a:rPr lang="zh-CN" altLang="en-US" dirty="0"/>
              <a:t>利用</a:t>
            </a:r>
            <a:r>
              <a:rPr lang="en-US" altLang="zh-CN" dirty="0" err="1"/>
              <a:t>winhttp</a:t>
            </a:r>
            <a:r>
              <a:rPr lang="en-US" altLang="zh-CN" dirty="0"/>
              <a:t> API</a:t>
            </a:r>
            <a:r>
              <a:rPr lang="zh-CN" altLang="en-US" dirty="0"/>
              <a:t>（</a:t>
            </a:r>
            <a:r>
              <a:rPr lang="en-US" altLang="zh-CN" dirty="0" err="1"/>
              <a:t>winHttpOpen</a:t>
            </a:r>
            <a:r>
              <a:rPr lang="zh-CN" altLang="en-US" dirty="0"/>
              <a:t>和</a:t>
            </a:r>
            <a:r>
              <a:rPr lang="en-US" altLang="zh-CN" dirty="0" err="1"/>
              <a:t>WinHttpGetProxyForUrl</a:t>
            </a:r>
            <a:r>
              <a:rPr lang="zh-CN" altLang="en-US" dirty="0"/>
              <a:t>） 触发</a:t>
            </a:r>
            <a:r>
              <a:rPr lang="en-US" altLang="zh-CN" dirty="0"/>
              <a:t>WPAD</a:t>
            </a:r>
            <a:r>
              <a:rPr lang="zh-CN" altLang="en-US" dirty="0"/>
              <a:t>服务的运行。</a:t>
            </a:r>
            <a:br>
              <a:rPr lang="zh-CN" altLang="en-US" dirty="0"/>
            </a:br>
            <a:br>
              <a:rPr lang="zh-CN" altLang="en-US" dirty="0"/>
            </a:br>
            <a:r>
              <a:rPr lang="en-US" altLang="zh-CN" dirty="0"/>
              <a:t>WPAD</a:t>
            </a:r>
            <a:r>
              <a:rPr lang="zh-CN" altLang="en-US" dirty="0"/>
              <a:t>服务运行后从远程加载</a:t>
            </a:r>
            <a:r>
              <a:rPr lang="en-US" altLang="zh-CN" dirty="0"/>
              <a:t>JS-1</a:t>
            </a:r>
            <a:r>
              <a:rPr lang="zh-CN" altLang="en-US" dirty="0"/>
              <a:t>，再次运行脚本中的</a:t>
            </a:r>
            <a:r>
              <a:rPr lang="en-US" altLang="zh-CN" dirty="0"/>
              <a:t>shellcode</a:t>
            </a:r>
            <a:r>
              <a:rPr lang="zh-CN" altLang="en-US" dirty="0"/>
              <a:t>，</a:t>
            </a:r>
            <a:r>
              <a:rPr lang="en-US" altLang="zh-CN" dirty="0"/>
              <a:t>shellcode</a:t>
            </a:r>
            <a:r>
              <a:rPr lang="zh-CN" altLang="en-US" dirty="0"/>
              <a:t>通过判断进程名是否为</a:t>
            </a:r>
            <a:r>
              <a:rPr lang="en-US" altLang="zh-CN" dirty="0" err="1"/>
              <a:t>svchost</a:t>
            </a:r>
            <a:r>
              <a:rPr lang="zh-CN" altLang="en-US" dirty="0"/>
              <a:t>来判断是否在服务中被运行。</a:t>
            </a:r>
            <a:br>
              <a:rPr lang="zh-CN" altLang="en-US" dirty="0"/>
            </a:br>
            <a:br>
              <a:rPr lang="zh-CN" altLang="en-US" dirty="0"/>
            </a:br>
            <a:r>
              <a:rPr lang="en-US" altLang="zh-CN" dirty="0"/>
              <a:t>Shellcode</a:t>
            </a:r>
            <a:r>
              <a:rPr lang="zh-CN" altLang="en-US" dirty="0"/>
              <a:t>从远程下载后续文件，并获取当前系统版本来决定是否需要使用</a:t>
            </a:r>
            <a:r>
              <a:rPr lang="en-US" altLang="zh-CN" dirty="0"/>
              <a:t>DCOM</a:t>
            </a:r>
            <a:r>
              <a:rPr lang="zh-CN" altLang="en-US" dirty="0"/>
              <a:t>提权，</a:t>
            </a:r>
            <a:r>
              <a:rPr lang="en-US" altLang="zh-CN" dirty="0"/>
              <a:t>win7</a:t>
            </a:r>
            <a:r>
              <a:rPr lang="zh-CN" altLang="en-US" dirty="0"/>
              <a:t>下的</a:t>
            </a:r>
            <a:r>
              <a:rPr lang="en-US" altLang="zh-CN" dirty="0"/>
              <a:t>WPAD</a:t>
            </a:r>
            <a:r>
              <a:rPr lang="zh-CN" altLang="en-US" dirty="0"/>
              <a:t>服务具有</a:t>
            </a:r>
            <a:r>
              <a:rPr lang="en-US" altLang="zh-CN" dirty="0"/>
              <a:t>system</a:t>
            </a:r>
            <a:r>
              <a:rPr lang="zh-CN" altLang="en-US" dirty="0"/>
              <a:t>权限， 不需要使用提权，</a:t>
            </a:r>
            <a:r>
              <a:rPr lang="en-US" altLang="zh-CN" dirty="0"/>
              <a:t>win10</a:t>
            </a:r>
            <a:r>
              <a:rPr lang="zh-CN" altLang="en-US" dirty="0"/>
              <a:t>下的</a:t>
            </a:r>
            <a:r>
              <a:rPr lang="en-US" altLang="zh-CN" dirty="0"/>
              <a:t>WPAD</a:t>
            </a:r>
            <a:r>
              <a:rPr lang="zh-CN" altLang="en-US" dirty="0"/>
              <a:t>服务为</a:t>
            </a:r>
            <a:r>
              <a:rPr lang="en-US" altLang="zh-CN" dirty="0"/>
              <a:t>local Service</a:t>
            </a:r>
            <a:r>
              <a:rPr lang="zh-CN" altLang="en-US" dirty="0"/>
              <a:t>，则利用</a:t>
            </a:r>
            <a:r>
              <a:rPr lang="en-US" altLang="zh-CN" dirty="0"/>
              <a:t>bits</a:t>
            </a:r>
            <a:r>
              <a:rPr lang="zh-CN" altLang="en-US" dirty="0"/>
              <a:t>服务来提权，最后运行下载的后续文件。</a:t>
            </a:r>
            <a:br>
              <a:rPr lang="zh-CN" altLang="en-US" dirty="0"/>
            </a:br>
            <a:r>
              <a:rPr lang="zh-CN" altLang="en-US" dirty="0"/>
              <a:t>攻击细节分析双星漏洞网页会判断当前浏览器为</a:t>
            </a:r>
            <a:r>
              <a:rPr lang="en-US" altLang="zh-CN" dirty="0"/>
              <a:t>IE</a:t>
            </a:r>
            <a:r>
              <a:rPr lang="zh-CN" altLang="en-US" dirty="0"/>
              <a:t>还是</a:t>
            </a:r>
            <a:r>
              <a:rPr lang="en-US" altLang="zh-CN" dirty="0"/>
              <a:t>Firefox</a:t>
            </a:r>
            <a:r>
              <a:rPr lang="zh-CN" altLang="en-US" dirty="0"/>
              <a:t>，操作系统为</a:t>
            </a:r>
            <a:r>
              <a:rPr lang="en-US" altLang="zh-CN" dirty="0"/>
              <a:t>32</a:t>
            </a:r>
            <a:r>
              <a:rPr lang="zh-CN" altLang="en-US" dirty="0"/>
              <a:t>位还是</a:t>
            </a:r>
            <a:r>
              <a:rPr lang="en-US" altLang="zh-CN" dirty="0"/>
              <a:t>64</a:t>
            </a:r>
            <a:r>
              <a:rPr lang="zh-CN" altLang="en-US" dirty="0"/>
              <a:t>位，然后加载相应的</a:t>
            </a:r>
            <a:r>
              <a:rPr lang="en-US" altLang="zh-CN" dirty="0"/>
              <a:t>exploit</a:t>
            </a:r>
            <a:r>
              <a:rPr lang="zh-CN" altLang="en-US" dirty="0"/>
              <a:t>攻击代码。</a:t>
            </a:r>
            <a:br>
              <a:rPr lang="zh-CN" altLang="en-US" dirty="0"/>
            </a:br>
            <a:br>
              <a:rPr lang="zh-CN" altLang="en-US" dirty="0"/>
            </a:br>
            <a:r>
              <a:rPr lang="zh-CN" altLang="en-US" dirty="0"/>
              <a:t>攻击者可以直接利用双星漏洞进行网页挂马攻击，有意思的是我们发现了一例</a:t>
            </a:r>
            <a:r>
              <a:rPr lang="en-US" altLang="zh-CN" dirty="0"/>
              <a:t>Office</a:t>
            </a:r>
            <a:r>
              <a:rPr lang="zh-CN" altLang="en-US" dirty="0"/>
              <a:t>漏洞文档触发的双星漏洞，是默认打开</a:t>
            </a:r>
            <a:r>
              <a:rPr lang="en-US" altLang="zh-CN" dirty="0"/>
              <a:t>IE</a:t>
            </a:r>
            <a:r>
              <a:rPr lang="zh-CN" altLang="en-US" dirty="0"/>
              <a:t>浏览器进行攻击。</a:t>
            </a:r>
            <a:br>
              <a:rPr lang="zh-CN" altLang="en-US" dirty="0"/>
            </a:br>
            <a:br>
              <a:rPr lang="zh-CN" altLang="en-US" dirty="0"/>
            </a:br>
            <a:r>
              <a:rPr lang="zh-CN" altLang="en-US" dirty="0"/>
              <a:t>初始攻击使用了</a:t>
            </a:r>
            <a:r>
              <a:rPr lang="en-US" altLang="zh-CN" dirty="0"/>
              <a:t>office</a:t>
            </a:r>
            <a:r>
              <a:rPr lang="zh-CN" altLang="en-US" dirty="0"/>
              <a:t>公式编辑器漏洞（</a:t>
            </a:r>
            <a:r>
              <a:rPr lang="en-US" altLang="zh-CN" dirty="0"/>
              <a:t>CVE-2017-11882</a:t>
            </a:r>
            <a:r>
              <a:rPr lang="zh-CN" altLang="en-US" dirty="0"/>
              <a:t>），攻击者根据目标精心制作了诱饵文档。</a:t>
            </a:r>
            <a:br>
              <a:rPr lang="zh-CN" altLang="en-US" dirty="0"/>
            </a:br>
            <a:br>
              <a:rPr lang="zh-CN" altLang="en-US" dirty="0"/>
            </a:br>
            <a:r>
              <a:rPr lang="zh-CN" altLang="en-US" dirty="0"/>
              <a:t>当受害者打开漏洞文档触发漏洞后，恶意代码会启动公式编辑器，利用公式编辑器进程再打开</a:t>
            </a:r>
            <a:r>
              <a:rPr lang="en-US" altLang="zh-CN" dirty="0"/>
              <a:t>IE</a:t>
            </a:r>
            <a:r>
              <a:rPr lang="zh-CN" altLang="en-US" dirty="0"/>
              <a:t>浏览器访问恶意网页触发“双星”漏洞。</a:t>
            </a:r>
            <a:br>
              <a:rPr lang="zh-CN" altLang="en-US" dirty="0"/>
            </a:br>
            <a:br>
              <a:rPr lang="zh-CN" altLang="en-US" dirty="0"/>
            </a:br>
            <a:r>
              <a:rPr lang="zh-CN" altLang="en-US" dirty="0"/>
              <a:t>其中的</a:t>
            </a:r>
            <a:r>
              <a:rPr lang="en-US" altLang="zh-CN" dirty="0"/>
              <a:t>IE</a:t>
            </a:r>
            <a:r>
              <a:rPr lang="zh-CN" altLang="en-US" dirty="0"/>
              <a:t>浏览器漏洞（</a:t>
            </a:r>
            <a:r>
              <a:rPr lang="en-US" altLang="zh-CN" dirty="0"/>
              <a:t>CVE-2020-0674</a:t>
            </a:r>
            <a:r>
              <a:rPr lang="zh-CN" altLang="en-US" dirty="0"/>
              <a:t>）是</a:t>
            </a:r>
            <a:r>
              <a:rPr lang="en-US" altLang="zh-CN" dirty="0"/>
              <a:t>IE Jscript</a:t>
            </a:r>
            <a:r>
              <a:rPr lang="zh-CN" altLang="en-US" dirty="0"/>
              <a:t>引擎中的一个</a:t>
            </a:r>
            <a:r>
              <a:rPr lang="en-US" altLang="zh-CN" dirty="0"/>
              <a:t>UAF</a:t>
            </a:r>
            <a:r>
              <a:rPr lang="zh-CN" altLang="en-US" dirty="0"/>
              <a:t>漏洞</a:t>
            </a:r>
            <a:r>
              <a:rPr lang="en-US" altLang="zh-CN" dirty="0"/>
              <a:t>, </a:t>
            </a:r>
            <a:r>
              <a:rPr lang="zh-CN" altLang="en-US" dirty="0"/>
              <a:t>我们提取了部分漏洞代码，由于漏洞代码中</a:t>
            </a:r>
            <a:r>
              <a:rPr lang="en-US" altLang="zh-CN" dirty="0"/>
              <a:t>Array</a:t>
            </a:r>
            <a:r>
              <a:rPr lang="zh-CN" altLang="en-US" dirty="0"/>
              <a:t>对象的</a:t>
            </a:r>
            <a:r>
              <a:rPr lang="en-US" altLang="zh-CN" dirty="0"/>
              <a:t>Sort</a:t>
            </a:r>
            <a:r>
              <a:rPr lang="zh-CN" altLang="en-US" dirty="0"/>
              <a:t>函数回调参数没有被加入</a:t>
            </a:r>
            <a:r>
              <a:rPr lang="en-US" altLang="zh-CN" dirty="0"/>
              <a:t>GC</a:t>
            </a:r>
            <a:r>
              <a:rPr lang="zh-CN" altLang="en-US" dirty="0"/>
              <a:t>追踪链中，所以攻击者可以在回调中释放仍然被引用的对象，最终导致</a:t>
            </a:r>
            <a:r>
              <a:rPr lang="en-US" altLang="zh-CN" dirty="0"/>
              <a:t>UAF</a:t>
            </a:r>
            <a:r>
              <a:rPr lang="zh-CN" altLang="en-US" dirty="0"/>
              <a:t>漏洞可以执行任意代码。</a:t>
            </a:r>
            <a:br>
              <a:rPr lang="zh-CN" altLang="en-US" dirty="0"/>
            </a:br>
            <a:br>
              <a:rPr lang="zh-CN" altLang="en-US" dirty="0"/>
            </a:br>
            <a:r>
              <a:rPr lang="en-US" altLang="zh-CN" dirty="0"/>
              <a:t>IE</a:t>
            </a:r>
            <a:r>
              <a:rPr lang="zh-CN" altLang="en-US" dirty="0"/>
              <a:t>浏览器漏洞成功利用后，会执行</a:t>
            </a:r>
            <a:r>
              <a:rPr lang="en-US" altLang="zh-CN" dirty="0"/>
              <a:t>shellcode</a:t>
            </a:r>
            <a:r>
              <a:rPr lang="zh-CN" altLang="en-US" dirty="0"/>
              <a:t>，首先会判断当前进程是否为</a:t>
            </a:r>
            <a:r>
              <a:rPr lang="en-US" altLang="zh-CN" dirty="0"/>
              <a:t>svchost.exe</a:t>
            </a:r>
            <a:r>
              <a:rPr lang="zh-CN" altLang="en-US" dirty="0"/>
              <a:t>。</a:t>
            </a:r>
            <a:br>
              <a:rPr lang="zh-CN" altLang="en-US" dirty="0"/>
            </a:br>
            <a:br>
              <a:rPr lang="zh-CN" altLang="en-US" dirty="0"/>
            </a:br>
            <a:r>
              <a:rPr lang="zh-CN" altLang="en-US" dirty="0"/>
              <a:t>如果</a:t>
            </a:r>
            <a:r>
              <a:rPr lang="en-US" altLang="zh-CN" dirty="0"/>
              <a:t>shellcode</a:t>
            </a:r>
            <a:r>
              <a:rPr lang="zh-CN" altLang="en-US" dirty="0"/>
              <a:t>是在</a:t>
            </a:r>
            <a:r>
              <a:rPr lang="en-US" altLang="zh-CN" dirty="0"/>
              <a:t>IE</a:t>
            </a:r>
            <a:r>
              <a:rPr lang="zh-CN" altLang="en-US" dirty="0"/>
              <a:t>进程中执行，即第一次执行该</a:t>
            </a:r>
            <a:r>
              <a:rPr lang="en-US" altLang="zh-CN" dirty="0"/>
              <a:t>shellcode</a:t>
            </a:r>
            <a:r>
              <a:rPr lang="zh-CN" altLang="en-US" dirty="0"/>
              <a:t>时，</a:t>
            </a:r>
            <a:r>
              <a:rPr lang="en-US" altLang="zh-CN" dirty="0"/>
              <a:t>shellcode</a:t>
            </a:r>
            <a:r>
              <a:rPr lang="zh-CN" altLang="en-US" dirty="0"/>
              <a:t>会调用</a:t>
            </a:r>
            <a:r>
              <a:rPr lang="en-US" altLang="zh-CN" dirty="0" err="1"/>
              <a:t>winHttpOpen</a:t>
            </a:r>
            <a:r>
              <a:rPr lang="zh-CN" altLang="en-US" dirty="0"/>
              <a:t>和</a:t>
            </a:r>
            <a:r>
              <a:rPr lang="en-US" altLang="zh-CN" dirty="0" err="1"/>
              <a:t>WinHttpGetProxyForUrl</a:t>
            </a:r>
            <a:r>
              <a:rPr lang="zh-CN" altLang="en-US" dirty="0"/>
              <a:t>来触发</a:t>
            </a:r>
            <a:r>
              <a:rPr lang="en-US" altLang="zh-CN" dirty="0"/>
              <a:t>WPAD</a:t>
            </a:r>
            <a:r>
              <a:rPr lang="zh-CN" altLang="en-US" dirty="0"/>
              <a:t>服务加载远程的</a:t>
            </a:r>
            <a:r>
              <a:rPr lang="en-US" altLang="zh-CN" dirty="0" err="1"/>
              <a:t>pac</a:t>
            </a:r>
            <a:r>
              <a:rPr lang="zh-CN" altLang="en-US" dirty="0"/>
              <a:t>文件执行，这个文件实际上还是包含</a:t>
            </a:r>
            <a:r>
              <a:rPr lang="en-US" altLang="zh-CN" dirty="0"/>
              <a:t>CVE-2020-0674</a:t>
            </a:r>
            <a:r>
              <a:rPr lang="zh-CN" altLang="en-US" dirty="0"/>
              <a:t>漏洞的</a:t>
            </a:r>
            <a:r>
              <a:rPr lang="en-US" altLang="zh-CN" dirty="0" err="1"/>
              <a:t>js</a:t>
            </a:r>
            <a:r>
              <a:rPr lang="zh-CN" altLang="en-US" dirty="0"/>
              <a:t>脚本。</a:t>
            </a:r>
            <a:br>
              <a:rPr lang="zh-CN" altLang="en-US" dirty="0"/>
            </a:br>
            <a:br>
              <a:rPr lang="zh-CN" altLang="en-US" dirty="0"/>
            </a:br>
            <a:br>
              <a:rPr lang="zh-CN" altLang="en-US" dirty="0"/>
            </a:br>
            <a:r>
              <a:rPr lang="zh-CN" altLang="en-US" dirty="0"/>
              <a:t>当</a:t>
            </a:r>
            <a:r>
              <a:rPr lang="en-US" altLang="zh-CN" dirty="0"/>
              <a:t>shellcode</a:t>
            </a:r>
            <a:r>
              <a:rPr lang="zh-CN" altLang="en-US" dirty="0"/>
              <a:t>得到第二次执行，发现当前进程名为</a:t>
            </a:r>
            <a:r>
              <a:rPr lang="en-US" altLang="zh-CN" dirty="0"/>
              <a:t>svchost.exe</a:t>
            </a:r>
            <a:r>
              <a:rPr lang="zh-CN" altLang="en-US" dirty="0"/>
              <a:t>，已经成功从浏览器进程跨越到</a:t>
            </a:r>
            <a:r>
              <a:rPr lang="en-US" altLang="zh-CN" dirty="0"/>
              <a:t>WPAD</a:t>
            </a:r>
            <a:r>
              <a:rPr lang="zh-CN" altLang="en-US" dirty="0"/>
              <a:t>服务进程时，就开始执行另外一个流程，下载远程的木马文件释放到</a:t>
            </a:r>
            <a:r>
              <a:rPr lang="en-US" altLang="zh-CN" dirty="0"/>
              <a:t>temp</a:t>
            </a:r>
            <a:r>
              <a:rPr lang="zh-CN" altLang="en-US" dirty="0"/>
              <a:t>目录下并执行该程序。</a:t>
            </a:r>
            <a:br>
              <a:rPr lang="zh-CN" altLang="en-US" dirty="0"/>
            </a:br>
            <a:br>
              <a:rPr lang="zh-CN" altLang="en-US" dirty="0"/>
            </a:br>
            <a:r>
              <a:rPr lang="zh-CN" altLang="en-US" dirty="0"/>
              <a:t>最终的木马程序会接受固定</a:t>
            </a:r>
            <a:r>
              <a:rPr lang="en-US" altLang="zh-CN" dirty="0"/>
              <a:t>URL</a:t>
            </a:r>
            <a:r>
              <a:rPr lang="zh-CN" altLang="en-US" dirty="0"/>
              <a:t>地址的</a:t>
            </a:r>
            <a:r>
              <a:rPr lang="en-US" altLang="zh-CN" dirty="0"/>
              <a:t>C&amp;C</a:t>
            </a:r>
            <a:r>
              <a:rPr lang="zh-CN" altLang="en-US" dirty="0"/>
              <a:t>命令，在受害者计算机中执行任意操作。</a:t>
            </a:r>
          </a:p>
        </p:txBody>
      </p:sp>
      <p:sp>
        <p:nvSpPr>
          <p:cNvPr id="4" name="灯片编号占位符 3"/>
          <p:cNvSpPr>
            <a:spLocks noGrp="1"/>
          </p:cNvSpPr>
          <p:nvPr>
            <p:ph type="sldNum" sz="quarter" idx="10"/>
          </p:nvPr>
        </p:nvSpPr>
        <p:spPr/>
        <p:txBody>
          <a:bodyPr/>
          <a:lstStyle/>
          <a:p>
            <a:fld id="{0504C191-63F4-49F7-A0F0-EB0293C012F2}" type="slidenum">
              <a:rPr lang="zh-CN" altLang="en-US" smtClean="0"/>
              <a:t>6</a:t>
            </a:fld>
            <a:endParaRPr lang="zh-CN" altLang="en-US"/>
          </a:p>
        </p:txBody>
      </p:sp>
    </p:spTree>
    <p:extLst>
      <p:ext uri="{BB962C8B-B14F-4D97-AF65-F5344CB8AC3E}">
        <p14:creationId xmlns:p14="http://schemas.microsoft.com/office/powerpoint/2010/main" val="3696765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b="0" i="0" dirty="0">
                <a:solidFill>
                  <a:srgbClr val="626262"/>
                </a:solidFill>
                <a:effectLst/>
                <a:latin typeface="Microsoft YaHei" panose="020B0503020204020204" pitchFamily="34" charset="-122"/>
                <a:ea typeface="Microsoft YaHei" panose="020B0503020204020204" pitchFamily="34" charset="-122"/>
              </a:rPr>
              <a:t>360Win7 </a:t>
            </a:r>
            <a:r>
              <a:rPr lang="zh-CN" altLang="en-US" b="0" i="0" dirty="0">
                <a:solidFill>
                  <a:srgbClr val="626262"/>
                </a:solidFill>
                <a:effectLst/>
                <a:latin typeface="Microsoft YaHei" panose="020B0503020204020204" pitchFamily="34" charset="-122"/>
                <a:ea typeface="Microsoft YaHei" panose="020B0503020204020204" pitchFamily="34" charset="-122"/>
              </a:rPr>
              <a:t>盾甲主机安全加固系统基于缓和引擎、加固引擎、威胁情报</a:t>
            </a:r>
            <a:r>
              <a:rPr lang="en-US" altLang="zh-CN" b="0" i="0" dirty="0">
                <a:solidFill>
                  <a:srgbClr val="626262"/>
                </a:solidFill>
                <a:effectLst/>
                <a:latin typeface="Microsoft YaHei" panose="020B0503020204020204" pitchFamily="34" charset="-122"/>
                <a:ea typeface="Microsoft YaHei" panose="020B0503020204020204" pitchFamily="34" charset="-122"/>
              </a:rPr>
              <a:t>+</a:t>
            </a:r>
            <a:r>
              <a:rPr lang="zh-CN" altLang="en-US" b="0" i="0" dirty="0">
                <a:solidFill>
                  <a:srgbClr val="626262"/>
                </a:solidFill>
                <a:effectLst/>
                <a:latin typeface="Microsoft YaHei" panose="020B0503020204020204" pitchFamily="34" charset="-122"/>
                <a:ea typeface="Microsoft YaHei" panose="020B0503020204020204" pitchFamily="34" charset="-122"/>
              </a:rPr>
              <a:t>补丁引擎、隔离</a:t>
            </a:r>
            <a:r>
              <a:rPr lang="en-US" altLang="zh-CN" b="0" i="0" dirty="0">
                <a:solidFill>
                  <a:srgbClr val="626262"/>
                </a:solidFill>
                <a:effectLst/>
                <a:latin typeface="Microsoft YaHei" panose="020B0503020204020204" pitchFamily="34" charset="-122"/>
                <a:ea typeface="Microsoft YaHei" panose="020B0503020204020204" pitchFamily="34" charset="-122"/>
              </a:rPr>
              <a:t>+</a:t>
            </a:r>
            <a:r>
              <a:rPr lang="zh-CN" altLang="en-US" b="0" i="0" dirty="0">
                <a:solidFill>
                  <a:srgbClr val="626262"/>
                </a:solidFill>
                <a:effectLst/>
                <a:latin typeface="Microsoft YaHei" panose="020B0503020204020204" pitchFamily="34" charset="-122"/>
                <a:ea typeface="Microsoft YaHei" panose="020B0503020204020204" pitchFamily="34" charset="-122"/>
              </a:rPr>
              <a:t>虚拟化引擎，全球首家推出了四大引擎整合的全方位安全防护解决方案。在四大安全引擎的加持下，可在安全威胁发生的第一时间，做到从漏洞补丁分析、漏洞缓和、操作系统</a:t>
            </a:r>
            <a:r>
              <a:rPr lang="en-US" altLang="zh-CN" b="0" i="0" dirty="0">
                <a:solidFill>
                  <a:srgbClr val="626262"/>
                </a:solidFill>
                <a:effectLst/>
                <a:latin typeface="Microsoft YaHei" panose="020B0503020204020204" pitchFamily="34" charset="-122"/>
                <a:ea typeface="Microsoft YaHei" panose="020B0503020204020204" pitchFamily="34" charset="-122"/>
              </a:rPr>
              <a:t>\</a:t>
            </a:r>
            <a:r>
              <a:rPr lang="zh-CN" altLang="en-US" b="0" i="0" dirty="0">
                <a:solidFill>
                  <a:srgbClr val="626262"/>
                </a:solidFill>
                <a:effectLst/>
                <a:latin typeface="Microsoft YaHei" panose="020B0503020204020204" pitchFamily="34" charset="-122"/>
                <a:ea typeface="Microsoft YaHei" panose="020B0503020204020204" pitchFamily="34" charset="-122"/>
              </a:rPr>
              <a:t>应用程序加固、威胁情报</a:t>
            </a:r>
            <a:r>
              <a:rPr lang="en-US" altLang="zh-CN" b="0" i="0" dirty="0">
                <a:solidFill>
                  <a:srgbClr val="626262"/>
                </a:solidFill>
                <a:effectLst/>
                <a:latin typeface="Microsoft YaHei" panose="020B0503020204020204" pitchFamily="34" charset="-122"/>
                <a:ea typeface="Microsoft YaHei" panose="020B0503020204020204" pitchFamily="34" charset="-122"/>
              </a:rPr>
              <a:t>+</a:t>
            </a:r>
            <a:r>
              <a:rPr lang="zh-CN" altLang="en-US" b="0" i="0" dirty="0">
                <a:solidFill>
                  <a:srgbClr val="626262"/>
                </a:solidFill>
                <a:effectLst/>
                <a:latin typeface="Microsoft YaHei" panose="020B0503020204020204" pitchFamily="34" charset="-122"/>
                <a:ea typeface="Microsoft YaHei" panose="020B0503020204020204" pitchFamily="34" charset="-122"/>
              </a:rPr>
              <a:t>微补丁、隔离和虚拟化等五大维度发力，实现最快速、最及时、最高效的威胁洞察防护响应。</a:t>
            </a:r>
          </a:p>
          <a:p>
            <a:pPr algn="just"/>
            <a:r>
              <a:rPr lang="zh-CN" altLang="en-US" b="1" i="0" dirty="0">
                <a:solidFill>
                  <a:srgbClr val="2E2E2E"/>
                </a:solidFill>
                <a:effectLst/>
                <a:latin typeface="Microsoft YaHei" panose="020B0503020204020204" pitchFamily="34" charset="-122"/>
                <a:ea typeface="Microsoft YaHei" panose="020B0503020204020204" pitchFamily="34" charset="-122"/>
              </a:rPr>
              <a:t>全漏洞修复</a:t>
            </a:r>
            <a:r>
              <a:rPr lang="zh-CN" altLang="en-US" b="0" i="0" dirty="0">
                <a:solidFill>
                  <a:srgbClr val="626262"/>
                </a:solidFill>
                <a:effectLst/>
                <a:latin typeface="Microsoft YaHei" panose="020B0503020204020204" pitchFamily="34" charset="-122"/>
                <a:ea typeface="Microsoft YaHei" panose="020B0503020204020204" pitchFamily="34" charset="-122"/>
              </a:rPr>
              <a:t>可以对全网计算机进行漏洞扫描，把计算机与漏洞进行多维关联，根据终端或漏洞进行分组管理，并且能够根据不同的计算机分组与操作系统类型将补丁错峰下发，在保障网络带宽的前提下可以有效提升企业整体漏洞防护等级。</a:t>
            </a:r>
          </a:p>
          <a:p>
            <a:pPr algn="just"/>
            <a:r>
              <a:rPr lang="zh-CN" altLang="en-US" b="0" i="0" dirty="0">
                <a:solidFill>
                  <a:srgbClr val="626262"/>
                </a:solidFill>
                <a:effectLst/>
                <a:latin typeface="Microsoft YaHei" panose="020B0503020204020204" pitchFamily="34" charset="-122"/>
                <a:ea typeface="Microsoft YaHei" panose="020B0503020204020204" pitchFamily="34" charset="-122"/>
              </a:rPr>
              <a:t>针对漏洞修复，将目标终端漏洞划分为</a:t>
            </a:r>
            <a:r>
              <a:rPr lang="en-US" altLang="zh-CN" b="0" i="0" dirty="0">
                <a:solidFill>
                  <a:srgbClr val="626262"/>
                </a:solidFill>
                <a:effectLst/>
                <a:latin typeface="Microsoft YaHei" panose="020B0503020204020204" pitchFamily="34" charset="-122"/>
                <a:ea typeface="Microsoft YaHei" panose="020B0503020204020204" pitchFamily="34" charset="-122"/>
              </a:rPr>
              <a:t>4</a:t>
            </a:r>
            <a:r>
              <a:rPr lang="zh-CN" altLang="en-US" b="0" i="0" dirty="0">
                <a:solidFill>
                  <a:srgbClr val="626262"/>
                </a:solidFill>
                <a:effectLst/>
                <a:latin typeface="Microsoft YaHei" panose="020B0503020204020204" pitchFamily="34" charset="-122"/>
                <a:ea typeface="Microsoft YaHei" panose="020B0503020204020204" pitchFamily="34" charset="-122"/>
              </a:rPr>
              <a:t>个层次：终端、漏洞威胁等级、漏洞类型和漏洞本身，采用“自下而上、先局部后整体”的漏洞修复策略，提出基于漏洞类型的层次化漏洞修复方法，最终利用智能算法给出细颗粒度的漏洞修复优先次序，有效解决企业多网络环境下的补丁下载与安全问题。同时提供云端下载和离线下载工具，通过更新补丁来完善系统、修补漏洞，提高系统的健壮性，延长软件的生命周期。</a:t>
            </a:r>
          </a:p>
          <a:p>
            <a:pPr algn="just"/>
            <a:r>
              <a:rPr lang="zh-CN" altLang="en-US" b="1" i="0" dirty="0">
                <a:solidFill>
                  <a:srgbClr val="2E2E2E"/>
                </a:solidFill>
                <a:effectLst/>
                <a:latin typeface="Microsoft YaHei" panose="020B0503020204020204" pitchFamily="34" charset="-122"/>
                <a:ea typeface="Microsoft YaHei" panose="020B0503020204020204" pitchFamily="34" charset="-122"/>
              </a:rPr>
              <a:t>微补丁漏洞免疫</a:t>
            </a:r>
            <a:r>
              <a:rPr lang="zh-CN" altLang="en-US" b="0" i="0" dirty="0">
                <a:solidFill>
                  <a:srgbClr val="626262"/>
                </a:solidFill>
                <a:effectLst/>
                <a:latin typeface="Microsoft YaHei" panose="020B0503020204020204" pitchFamily="34" charset="-122"/>
                <a:ea typeface="Microsoft YaHei" panose="020B0503020204020204" pitchFamily="34" charset="-122"/>
              </a:rPr>
              <a:t>针对已知存在漏洞最有效的方法是补丁修复，正常的漏洞修复是将有</a:t>
            </a:r>
            <a:r>
              <a:rPr lang="en-US" altLang="zh-CN" b="0" i="0" dirty="0">
                <a:solidFill>
                  <a:srgbClr val="626262"/>
                </a:solidFill>
                <a:effectLst/>
                <a:latin typeface="Microsoft YaHei" panose="020B0503020204020204" pitchFamily="34" charset="-122"/>
                <a:ea typeface="Microsoft YaHei" panose="020B0503020204020204" pitchFamily="34" charset="-122"/>
              </a:rPr>
              <a:t>Bug</a:t>
            </a:r>
            <a:r>
              <a:rPr lang="zh-CN" altLang="en-US" b="0" i="0" dirty="0">
                <a:solidFill>
                  <a:srgbClr val="626262"/>
                </a:solidFill>
                <a:effectLst/>
                <a:latin typeface="Microsoft YaHei" panose="020B0503020204020204" pitchFamily="34" charset="-122"/>
                <a:ea typeface="Microsoft YaHei" panose="020B0503020204020204" pitchFamily="34" charset="-122"/>
              </a:rPr>
              <a:t>的代码进行修复重新编译打包分发更新到各个有漏洞的系统中，漏洞修复也就阻断了外部的入侵攻击。但停服之后的</a:t>
            </a:r>
            <a:r>
              <a:rPr lang="en-US" altLang="zh-CN" b="0" i="0" dirty="0">
                <a:solidFill>
                  <a:srgbClr val="626262"/>
                </a:solidFill>
                <a:effectLst/>
                <a:latin typeface="Microsoft YaHei" panose="020B0503020204020204" pitchFamily="34" charset="-122"/>
                <a:ea typeface="Microsoft YaHei" panose="020B0503020204020204" pitchFamily="34" charset="-122"/>
              </a:rPr>
              <a:t>Win7</a:t>
            </a:r>
            <a:r>
              <a:rPr lang="zh-CN" altLang="en-US" b="0" i="0" dirty="0">
                <a:solidFill>
                  <a:srgbClr val="626262"/>
                </a:solidFill>
                <a:effectLst/>
                <a:latin typeface="Microsoft YaHei" panose="020B0503020204020204" pitchFamily="34" charset="-122"/>
                <a:ea typeface="Microsoft YaHei" panose="020B0503020204020204" pitchFamily="34" charset="-122"/>
              </a:rPr>
              <a:t>就意味不再有安全补丁更新，其最有效的办法一样是通过修复代码中存在的漏洞，“</a:t>
            </a:r>
            <a:r>
              <a:rPr lang="en-US" altLang="zh-CN" b="0" i="0" dirty="0">
                <a:solidFill>
                  <a:srgbClr val="626262"/>
                </a:solidFill>
                <a:effectLst/>
                <a:latin typeface="Microsoft YaHei" panose="020B0503020204020204" pitchFamily="34" charset="-122"/>
                <a:ea typeface="Microsoft YaHei" panose="020B0503020204020204" pitchFamily="34" charset="-122"/>
              </a:rPr>
              <a:t>360</a:t>
            </a:r>
            <a:r>
              <a:rPr lang="zh-CN" altLang="en-US" b="0" i="0" dirty="0">
                <a:solidFill>
                  <a:srgbClr val="626262"/>
                </a:solidFill>
                <a:effectLst/>
                <a:latin typeface="Microsoft YaHei" panose="020B0503020204020204" pitchFamily="34" charset="-122"/>
                <a:ea typeface="Microsoft YaHei" panose="020B0503020204020204" pitchFamily="34" charset="-122"/>
              </a:rPr>
              <a:t>微补丁”技术集成</a:t>
            </a:r>
            <a:r>
              <a:rPr lang="en-US" altLang="zh-CN" b="0" i="0" dirty="0">
                <a:solidFill>
                  <a:srgbClr val="626262"/>
                </a:solidFill>
                <a:effectLst/>
                <a:latin typeface="Microsoft YaHei" panose="020B0503020204020204" pitchFamily="34" charset="-122"/>
                <a:ea typeface="Microsoft YaHei" panose="020B0503020204020204" pitchFamily="34" charset="-122"/>
              </a:rPr>
              <a:t>360</a:t>
            </a:r>
            <a:r>
              <a:rPr lang="zh-CN" altLang="en-US" b="0" i="0" dirty="0">
                <a:solidFill>
                  <a:srgbClr val="626262"/>
                </a:solidFill>
                <a:effectLst/>
                <a:latin typeface="Microsoft YaHei" panose="020B0503020204020204" pitchFamily="34" charset="-122"/>
                <a:ea typeface="Microsoft YaHei" panose="020B0503020204020204" pitchFamily="34" charset="-122"/>
              </a:rPr>
              <a:t>多年来应对</a:t>
            </a:r>
            <a:r>
              <a:rPr lang="en-US" altLang="zh-CN" b="0" i="0" dirty="0">
                <a:solidFill>
                  <a:srgbClr val="626262"/>
                </a:solidFill>
                <a:effectLst/>
                <a:latin typeface="Microsoft YaHei" panose="020B0503020204020204" pitchFamily="34" charset="-122"/>
                <a:ea typeface="Microsoft YaHei" panose="020B0503020204020204" pitchFamily="34" charset="-122"/>
              </a:rPr>
              <a:t>Windows</a:t>
            </a:r>
            <a:r>
              <a:rPr lang="zh-CN" altLang="en-US" b="0" i="0" dirty="0">
                <a:solidFill>
                  <a:srgbClr val="626262"/>
                </a:solidFill>
                <a:effectLst/>
                <a:latin typeface="Microsoft YaHei" panose="020B0503020204020204" pitchFamily="34" charset="-122"/>
                <a:ea typeface="Microsoft YaHei" panose="020B0503020204020204" pitchFamily="34" charset="-122"/>
              </a:rPr>
              <a:t>系统突发高危漏洞时紧急响应发布“热补”技术方案及流程，以及在以往诸如“永恒之蓝”漏洞爆发时推出的“热补”更新补丁，</a:t>
            </a:r>
            <a:r>
              <a:rPr lang="en-US" altLang="zh-CN" b="0" i="0" dirty="0">
                <a:solidFill>
                  <a:srgbClr val="626262"/>
                </a:solidFill>
                <a:effectLst/>
                <a:latin typeface="Microsoft YaHei" panose="020B0503020204020204" pitchFamily="34" charset="-122"/>
                <a:ea typeface="Microsoft YaHei" panose="020B0503020204020204" pitchFamily="34" charset="-122"/>
              </a:rPr>
              <a:t>2019</a:t>
            </a:r>
            <a:r>
              <a:rPr lang="zh-CN" altLang="en-US" b="0" i="0" dirty="0">
                <a:solidFill>
                  <a:srgbClr val="626262"/>
                </a:solidFill>
                <a:effectLst/>
                <a:latin typeface="Microsoft YaHei" panose="020B0503020204020204" pitchFamily="34" charset="-122"/>
                <a:ea typeface="Microsoft YaHei" panose="020B0503020204020204" pitchFamily="34" charset="-122"/>
              </a:rPr>
              <a:t>年“</a:t>
            </a:r>
            <a:r>
              <a:rPr lang="en-US" altLang="zh-CN" b="0" i="0" dirty="0" err="1">
                <a:solidFill>
                  <a:srgbClr val="626262"/>
                </a:solidFill>
                <a:effectLst/>
                <a:latin typeface="Microsoft YaHei" panose="020B0503020204020204" pitchFamily="34" charset="-122"/>
                <a:ea typeface="Microsoft YaHei" panose="020B0503020204020204" pitchFamily="34" charset="-122"/>
              </a:rPr>
              <a:t>BlueKeep</a:t>
            </a:r>
            <a:r>
              <a:rPr lang="en-US" altLang="zh-CN" b="0" i="0" dirty="0">
                <a:solidFill>
                  <a:srgbClr val="626262"/>
                </a:solidFill>
                <a:effectLst/>
                <a:latin typeface="Microsoft YaHei" panose="020B0503020204020204" pitchFamily="34" charset="-122"/>
                <a:ea typeface="Microsoft YaHei" panose="020B0503020204020204" pitchFamily="34" charset="-122"/>
              </a:rPr>
              <a:t>”</a:t>
            </a:r>
            <a:r>
              <a:rPr lang="zh-CN" altLang="en-US" b="0" i="0" dirty="0">
                <a:solidFill>
                  <a:srgbClr val="626262"/>
                </a:solidFill>
                <a:effectLst/>
                <a:latin typeface="Microsoft YaHei" panose="020B0503020204020204" pitchFamily="34" charset="-122"/>
                <a:ea typeface="Microsoft YaHei" panose="020B0503020204020204" pitchFamily="34" charset="-122"/>
              </a:rPr>
              <a:t>时</a:t>
            </a:r>
            <a:r>
              <a:rPr lang="en-US" altLang="zh-CN" b="0" i="0" dirty="0">
                <a:solidFill>
                  <a:srgbClr val="626262"/>
                </a:solidFill>
                <a:effectLst/>
                <a:latin typeface="Microsoft YaHei" panose="020B0503020204020204" pitchFamily="34" charset="-122"/>
                <a:ea typeface="Microsoft YaHei" panose="020B0503020204020204" pitchFamily="34" charset="-122"/>
              </a:rPr>
              <a:t>RDP</a:t>
            </a:r>
            <a:r>
              <a:rPr lang="zh-CN" altLang="en-US" b="0" i="0" dirty="0">
                <a:solidFill>
                  <a:srgbClr val="626262"/>
                </a:solidFill>
                <a:effectLst/>
                <a:latin typeface="Microsoft YaHei" panose="020B0503020204020204" pitchFamily="34" charset="-122"/>
                <a:ea typeface="Microsoft YaHei" panose="020B0503020204020204" pitchFamily="34" charset="-122"/>
              </a:rPr>
              <a:t>远程桌面服务漏洞推出的全平台“热补”应急更新，帮助用户在不重启电脑的前提下，完美抵御恶意样本的入侵攻击。</a:t>
            </a:r>
          </a:p>
          <a:p>
            <a:pPr algn="just"/>
            <a:r>
              <a:rPr lang="zh-CN" altLang="en-US" b="1" i="0" dirty="0">
                <a:solidFill>
                  <a:srgbClr val="2E2E2E"/>
                </a:solidFill>
                <a:effectLst/>
                <a:latin typeface="Microsoft YaHei" panose="020B0503020204020204" pitchFamily="34" charset="-122"/>
                <a:ea typeface="Microsoft YaHei" panose="020B0503020204020204" pitchFamily="34" charset="-122"/>
              </a:rPr>
              <a:t>系统核心加固</a:t>
            </a:r>
            <a:r>
              <a:rPr lang="zh-CN" altLang="en-US" b="0" i="0" dirty="0">
                <a:solidFill>
                  <a:srgbClr val="626262"/>
                </a:solidFill>
                <a:effectLst/>
                <a:latin typeface="Microsoft YaHei" panose="020B0503020204020204" pitchFamily="34" charset="-122"/>
                <a:ea typeface="Microsoft YaHei" panose="020B0503020204020204" pitchFamily="34" charset="-122"/>
              </a:rPr>
              <a:t>在常规的缓解技术之外，</a:t>
            </a:r>
            <a:r>
              <a:rPr lang="en-US" altLang="zh-CN" b="0" i="0" dirty="0">
                <a:solidFill>
                  <a:srgbClr val="626262"/>
                </a:solidFill>
                <a:effectLst/>
                <a:latin typeface="Microsoft YaHei" panose="020B0503020204020204" pitchFamily="34" charset="-122"/>
                <a:ea typeface="Microsoft YaHei" panose="020B0503020204020204" pitchFamily="34" charset="-122"/>
              </a:rPr>
              <a:t>360Win7 </a:t>
            </a:r>
            <a:r>
              <a:rPr lang="zh-CN" altLang="en-US" b="0" i="0" dirty="0">
                <a:solidFill>
                  <a:srgbClr val="626262"/>
                </a:solidFill>
                <a:effectLst/>
                <a:latin typeface="Microsoft YaHei" panose="020B0503020204020204" pitchFamily="34" charset="-122"/>
                <a:ea typeface="Microsoft YaHei" panose="020B0503020204020204" pitchFamily="34" charset="-122"/>
              </a:rPr>
              <a:t>盾甲主机安全加固系统将使用内核级技术将操作系统内核与应用层内存及代码做严格隔离，避免特权指令在异常状态下执行导致的内核中关于权限</a:t>
            </a:r>
            <a:r>
              <a:rPr lang="en-US" altLang="zh-CN" b="0" i="0" dirty="0">
                <a:solidFill>
                  <a:srgbClr val="626262"/>
                </a:solidFill>
                <a:effectLst/>
                <a:latin typeface="Microsoft YaHei" panose="020B0503020204020204" pitchFamily="34" charset="-122"/>
                <a:ea typeface="Microsoft YaHei" panose="020B0503020204020204" pitchFamily="34" charset="-122"/>
              </a:rPr>
              <a:t>Token</a:t>
            </a:r>
            <a:r>
              <a:rPr lang="zh-CN" altLang="en-US" b="0" i="0" dirty="0">
                <a:solidFill>
                  <a:srgbClr val="626262"/>
                </a:solidFill>
                <a:effectLst/>
                <a:latin typeface="Microsoft YaHei" panose="020B0503020204020204" pitchFamily="34" charset="-122"/>
                <a:ea typeface="Microsoft YaHei" panose="020B0503020204020204" pitchFamily="34" charset="-122"/>
              </a:rPr>
              <a:t>、会话密钥等信息泄露。以此来阻断利用内核漏洞进行权限提升和远程漏洞利用后的本地提权进一步入侵。</a:t>
            </a:r>
          </a:p>
          <a:p>
            <a:pPr algn="just"/>
            <a:r>
              <a:rPr lang="zh-CN" altLang="en-US" b="0" i="0" dirty="0">
                <a:solidFill>
                  <a:srgbClr val="626262"/>
                </a:solidFill>
                <a:effectLst/>
                <a:latin typeface="Microsoft YaHei" panose="020B0503020204020204" pitchFamily="34" charset="-122"/>
                <a:ea typeface="Microsoft YaHei" panose="020B0503020204020204" pitchFamily="34" charset="-122"/>
              </a:rPr>
              <a:t>通过系统加固解决</a:t>
            </a:r>
            <a:r>
              <a:rPr lang="en-US" altLang="zh-CN" b="0" i="0" dirty="0">
                <a:solidFill>
                  <a:srgbClr val="626262"/>
                </a:solidFill>
                <a:effectLst/>
                <a:latin typeface="Microsoft YaHei" panose="020B0503020204020204" pitchFamily="34" charset="-122"/>
                <a:ea typeface="Microsoft YaHei" panose="020B0503020204020204" pitchFamily="34" charset="-122"/>
              </a:rPr>
              <a:t>Win7</a:t>
            </a:r>
            <a:r>
              <a:rPr lang="zh-CN" altLang="en-US" b="0" i="0" dirty="0">
                <a:solidFill>
                  <a:srgbClr val="626262"/>
                </a:solidFill>
                <a:effectLst/>
                <a:latin typeface="Microsoft YaHei" panose="020B0503020204020204" pitchFamily="34" charset="-122"/>
                <a:ea typeface="Microsoft YaHei" panose="020B0503020204020204" pitchFamily="34" charset="-122"/>
              </a:rPr>
              <a:t>系统自身设计机制上的缺陷带来的安全隐患，切断这些缺陷导致的漏洞利用通路。针对</a:t>
            </a:r>
            <a:r>
              <a:rPr lang="en-US" altLang="zh-CN" b="0" i="0" dirty="0">
                <a:solidFill>
                  <a:srgbClr val="626262"/>
                </a:solidFill>
                <a:effectLst/>
                <a:latin typeface="Microsoft YaHei" panose="020B0503020204020204" pitchFamily="34" charset="-122"/>
                <a:ea typeface="Microsoft YaHei" panose="020B0503020204020204" pitchFamily="34" charset="-122"/>
              </a:rPr>
              <a:t>Win7</a:t>
            </a:r>
            <a:r>
              <a:rPr lang="zh-CN" altLang="en-US" b="0" i="0" dirty="0">
                <a:solidFill>
                  <a:srgbClr val="626262"/>
                </a:solidFill>
                <a:effectLst/>
                <a:latin typeface="Microsoft YaHei" panose="020B0503020204020204" pitchFamily="34" charset="-122"/>
                <a:ea typeface="Microsoft YaHei" panose="020B0503020204020204" pitchFamily="34" charset="-122"/>
              </a:rPr>
              <a:t>系统可带来安全隐患的设计机制进行加固性修复，可以有效解决目前已知所有通过系统漏洞、应用漏洞发起的攻击，从根本上解决各类漏洞带来的安全威胁。</a:t>
            </a:r>
          </a:p>
          <a:p>
            <a:pPr algn="just"/>
            <a:r>
              <a:rPr lang="zh-CN" altLang="en-US" b="1" i="0" dirty="0">
                <a:solidFill>
                  <a:srgbClr val="2E2E2E"/>
                </a:solidFill>
                <a:effectLst/>
                <a:latin typeface="Microsoft YaHei" panose="020B0503020204020204" pitchFamily="34" charset="-122"/>
                <a:ea typeface="Microsoft YaHei" panose="020B0503020204020204" pitchFamily="34" charset="-122"/>
              </a:rPr>
              <a:t>漏洞利用免疫</a:t>
            </a:r>
            <a:r>
              <a:rPr lang="zh-CN" altLang="en-US" b="0" i="0" dirty="0">
                <a:solidFill>
                  <a:srgbClr val="626262"/>
                </a:solidFill>
                <a:effectLst/>
                <a:latin typeface="Microsoft YaHei" panose="020B0503020204020204" pitchFamily="34" charset="-122"/>
                <a:ea typeface="Microsoft YaHei" panose="020B0503020204020204" pitchFamily="34" charset="-122"/>
              </a:rPr>
              <a:t>使用漏洞利用缓解技术，对“未知”漏洞的拦截效果显著。在</a:t>
            </a:r>
            <a:r>
              <a:rPr lang="en-US" altLang="zh-CN" b="0" i="0" dirty="0">
                <a:solidFill>
                  <a:srgbClr val="626262"/>
                </a:solidFill>
                <a:effectLst/>
                <a:latin typeface="Microsoft YaHei" panose="020B0503020204020204" pitchFamily="34" charset="-122"/>
                <a:ea typeface="Microsoft YaHei" panose="020B0503020204020204" pitchFamily="34" charset="-122"/>
              </a:rPr>
              <a:t>Win10</a:t>
            </a:r>
            <a:r>
              <a:rPr lang="zh-CN" altLang="en-US" b="0" i="0" dirty="0">
                <a:solidFill>
                  <a:srgbClr val="626262"/>
                </a:solidFill>
                <a:effectLst/>
                <a:latin typeface="Microsoft YaHei" panose="020B0503020204020204" pitchFamily="34" charset="-122"/>
                <a:ea typeface="Microsoft YaHei" panose="020B0503020204020204" pitchFamily="34" charset="-122"/>
              </a:rPr>
              <a:t>系统中，系统已经自带“</a:t>
            </a:r>
            <a:r>
              <a:rPr lang="en-US" altLang="zh-CN" b="0" i="0" dirty="0">
                <a:solidFill>
                  <a:srgbClr val="626262"/>
                </a:solidFill>
                <a:effectLst/>
                <a:latin typeface="Microsoft YaHei" panose="020B0503020204020204" pitchFamily="34" charset="-122"/>
                <a:ea typeface="Microsoft YaHei" panose="020B0503020204020204" pitchFamily="34" charset="-122"/>
              </a:rPr>
              <a:t>Exploit Protection”</a:t>
            </a:r>
            <a:r>
              <a:rPr lang="zh-CN" altLang="en-US" b="0" i="0" dirty="0">
                <a:solidFill>
                  <a:srgbClr val="626262"/>
                </a:solidFill>
                <a:effectLst/>
                <a:latin typeface="Microsoft YaHei" panose="020B0503020204020204" pitchFamily="34" charset="-122"/>
                <a:ea typeface="Microsoft YaHei" panose="020B0503020204020204" pitchFamily="34" charset="-122"/>
              </a:rPr>
              <a:t>功能，但</a:t>
            </a:r>
            <a:r>
              <a:rPr lang="en-US" altLang="zh-CN" b="0" i="0" dirty="0">
                <a:solidFill>
                  <a:srgbClr val="626262"/>
                </a:solidFill>
                <a:effectLst/>
                <a:latin typeface="Microsoft YaHei" panose="020B0503020204020204" pitchFamily="34" charset="-122"/>
                <a:ea typeface="Microsoft YaHei" panose="020B0503020204020204" pitchFamily="34" charset="-122"/>
              </a:rPr>
              <a:t>Win7</a:t>
            </a:r>
            <a:r>
              <a:rPr lang="zh-CN" altLang="en-US" b="0" i="0" dirty="0">
                <a:solidFill>
                  <a:srgbClr val="626262"/>
                </a:solidFill>
                <a:effectLst/>
                <a:latin typeface="Microsoft YaHei" panose="020B0503020204020204" pitchFamily="34" charset="-122"/>
                <a:ea typeface="Microsoft YaHei" panose="020B0503020204020204" pitchFamily="34" charset="-122"/>
              </a:rPr>
              <a:t>却缺少这方面安全防护能力。</a:t>
            </a:r>
            <a:r>
              <a:rPr lang="en-US" altLang="zh-CN" b="0" i="0" dirty="0">
                <a:solidFill>
                  <a:srgbClr val="626262"/>
                </a:solidFill>
                <a:effectLst/>
                <a:latin typeface="Microsoft YaHei" panose="020B0503020204020204" pitchFamily="34" charset="-122"/>
                <a:ea typeface="Microsoft YaHei" panose="020B0503020204020204" pitchFamily="34" charset="-122"/>
              </a:rPr>
              <a:t>360Win7 </a:t>
            </a:r>
            <a:r>
              <a:rPr lang="zh-CN" altLang="en-US" b="0" i="0" dirty="0">
                <a:solidFill>
                  <a:srgbClr val="626262"/>
                </a:solidFill>
                <a:effectLst/>
                <a:latin typeface="Microsoft YaHei" panose="020B0503020204020204" pitchFamily="34" charset="-122"/>
                <a:ea typeface="Microsoft YaHei" panose="020B0503020204020204" pitchFamily="34" charset="-122"/>
              </a:rPr>
              <a:t>盾甲主机安全加固系统解决方案不但补足了与</a:t>
            </a:r>
            <a:r>
              <a:rPr lang="en-US" altLang="zh-CN" b="0" i="0" dirty="0">
                <a:solidFill>
                  <a:srgbClr val="626262"/>
                </a:solidFill>
                <a:effectLst/>
                <a:latin typeface="Microsoft YaHei" panose="020B0503020204020204" pitchFamily="34" charset="-122"/>
                <a:ea typeface="Microsoft YaHei" panose="020B0503020204020204" pitchFamily="34" charset="-122"/>
              </a:rPr>
              <a:t>Win10</a:t>
            </a:r>
            <a:r>
              <a:rPr lang="zh-CN" altLang="en-US" b="0" i="0" dirty="0">
                <a:solidFill>
                  <a:srgbClr val="626262"/>
                </a:solidFill>
                <a:effectLst/>
                <a:latin typeface="Microsoft YaHei" panose="020B0503020204020204" pitchFamily="34" charset="-122"/>
                <a:ea typeface="Microsoft YaHei" panose="020B0503020204020204" pitchFamily="34" charset="-122"/>
              </a:rPr>
              <a:t>系统的防护能力差距，并在各个方面都进行了强化。比如数据执行保护（</a:t>
            </a:r>
            <a:r>
              <a:rPr lang="en-US" altLang="zh-CN" b="0" i="0" dirty="0">
                <a:solidFill>
                  <a:srgbClr val="626262"/>
                </a:solidFill>
                <a:effectLst/>
                <a:latin typeface="Microsoft YaHei" panose="020B0503020204020204" pitchFamily="34" charset="-122"/>
                <a:ea typeface="Microsoft YaHei" panose="020B0503020204020204" pitchFamily="34" charset="-122"/>
              </a:rPr>
              <a:t>DEP</a:t>
            </a:r>
            <a:r>
              <a:rPr lang="zh-CN" altLang="en-US" b="0" i="0" dirty="0">
                <a:solidFill>
                  <a:srgbClr val="626262"/>
                </a:solidFill>
                <a:effectLst/>
                <a:latin typeface="Microsoft YaHei" panose="020B0503020204020204" pitchFamily="34" charset="-122"/>
                <a:ea typeface="Microsoft YaHei" panose="020B0503020204020204" pitchFamily="34" charset="-122"/>
              </a:rPr>
              <a:t>）的加强、</a:t>
            </a:r>
            <a:r>
              <a:rPr lang="en-US" altLang="zh-CN" b="0" i="0" dirty="0">
                <a:solidFill>
                  <a:srgbClr val="626262"/>
                </a:solidFill>
                <a:effectLst/>
                <a:latin typeface="Microsoft YaHei" panose="020B0503020204020204" pitchFamily="34" charset="-122"/>
                <a:ea typeface="Microsoft YaHei" panose="020B0503020204020204" pitchFamily="34" charset="-122"/>
              </a:rPr>
              <a:t>ROP</a:t>
            </a:r>
            <a:r>
              <a:rPr lang="zh-CN" altLang="en-US" b="0" i="0" dirty="0">
                <a:solidFill>
                  <a:srgbClr val="626262"/>
                </a:solidFill>
                <a:effectLst/>
                <a:latin typeface="Microsoft YaHei" panose="020B0503020204020204" pitchFamily="34" charset="-122"/>
                <a:ea typeface="Microsoft YaHei" panose="020B0503020204020204" pitchFamily="34" charset="-122"/>
              </a:rPr>
              <a:t>攻击识别拦截、在可执行程序</a:t>
            </a:r>
            <a:r>
              <a:rPr lang="en-US" altLang="zh-CN" b="0" i="0" dirty="0">
                <a:solidFill>
                  <a:srgbClr val="626262"/>
                </a:solidFill>
                <a:effectLst/>
                <a:latin typeface="Microsoft YaHei" panose="020B0503020204020204" pitchFamily="34" charset="-122"/>
                <a:ea typeface="Microsoft YaHei" panose="020B0503020204020204" pitchFamily="34" charset="-122"/>
              </a:rPr>
              <a:t>IAT</a:t>
            </a:r>
            <a:r>
              <a:rPr lang="zh-CN" altLang="en-US" b="0" i="0" dirty="0">
                <a:solidFill>
                  <a:srgbClr val="626262"/>
                </a:solidFill>
                <a:effectLst/>
                <a:latin typeface="Microsoft YaHei" panose="020B0503020204020204" pitchFamily="34" charset="-122"/>
                <a:ea typeface="Microsoft YaHei" panose="020B0503020204020204" pitchFamily="34" charset="-122"/>
              </a:rPr>
              <a:t>、</a:t>
            </a:r>
            <a:r>
              <a:rPr lang="en-US" altLang="zh-CN" b="0" i="0" dirty="0">
                <a:solidFill>
                  <a:srgbClr val="626262"/>
                </a:solidFill>
                <a:effectLst/>
                <a:latin typeface="Microsoft YaHei" panose="020B0503020204020204" pitchFamily="34" charset="-122"/>
                <a:ea typeface="Microsoft YaHei" panose="020B0503020204020204" pitchFamily="34" charset="-122"/>
              </a:rPr>
              <a:t>EAT</a:t>
            </a:r>
            <a:r>
              <a:rPr lang="zh-CN" altLang="en-US" b="0" i="0" dirty="0">
                <a:solidFill>
                  <a:srgbClr val="626262"/>
                </a:solidFill>
                <a:effectLst/>
                <a:latin typeface="Microsoft YaHei" panose="020B0503020204020204" pitchFamily="34" charset="-122"/>
                <a:ea typeface="Microsoft YaHei" panose="020B0503020204020204" pitchFamily="34" charset="-122"/>
              </a:rPr>
              <a:t>（导入导出表）使用时检查、内存可执行属性修改的检查、堆喷射攻击防护、敏感</a:t>
            </a:r>
            <a:r>
              <a:rPr lang="en-US" altLang="zh-CN" b="0" i="0" dirty="0">
                <a:solidFill>
                  <a:srgbClr val="626262"/>
                </a:solidFill>
                <a:effectLst/>
                <a:latin typeface="Microsoft YaHei" panose="020B0503020204020204" pitchFamily="34" charset="-122"/>
                <a:ea typeface="Microsoft YaHei" panose="020B0503020204020204" pitchFamily="34" charset="-122"/>
              </a:rPr>
              <a:t>API</a:t>
            </a:r>
            <a:r>
              <a:rPr lang="zh-CN" altLang="en-US" b="0" i="0" dirty="0">
                <a:solidFill>
                  <a:srgbClr val="626262"/>
                </a:solidFill>
                <a:effectLst/>
                <a:latin typeface="Microsoft YaHei" panose="020B0503020204020204" pitchFamily="34" charset="-122"/>
                <a:ea typeface="Microsoft YaHei" panose="020B0503020204020204" pitchFamily="34" charset="-122"/>
              </a:rPr>
              <a:t>调用者的检查等防护功能，实现更加全面立体地拦截异常恶意漏洞攻击代码执行。</a:t>
            </a:r>
          </a:p>
          <a:p>
            <a:pPr algn="just"/>
            <a:r>
              <a:rPr lang="zh-CN" altLang="en-US" b="1" i="0" dirty="0">
                <a:solidFill>
                  <a:srgbClr val="2E2E2E"/>
                </a:solidFill>
                <a:effectLst/>
                <a:latin typeface="Microsoft YaHei" panose="020B0503020204020204" pitchFamily="34" charset="-122"/>
                <a:ea typeface="Microsoft YaHei" panose="020B0503020204020204" pitchFamily="34" charset="-122"/>
              </a:rPr>
              <a:t>虚拟化核晶防护</a:t>
            </a:r>
            <a:r>
              <a:rPr lang="zh-CN" altLang="en-US" b="0" i="0" dirty="0">
                <a:solidFill>
                  <a:srgbClr val="626262"/>
                </a:solidFill>
                <a:effectLst/>
                <a:latin typeface="Microsoft YaHei" panose="020B0503020204020204" pitchFamily="34" charset="-122"/>
                <a:ea typeface="Microsoft YaHei" panose="020B0503020204020204" pitchFamily="34" charset="-122"/>
              </a:rPr>
              <a:t>“</a:t>
            </a:r>
            <a:r>
              <a:rPr lang="en-US" altLang="zh-CN" b="0" i="0" dirty="0">
                <a:solidFill>
                  <a:srgbClr val="626262"/>
                </a:solidFill>
                <a:effectLst/>
                <a:latin typeface="Microsoft YaHei" panose="020B0503020204020204" pitchFamily="34" charset="-122"/>
                <a:ea typeface="Microsoft YaHei" panose="020B0503020204020204" pitchFamily="34" charset="-122"/>
              </a:rPr>
              <a:t>360</a:t>
            </a:r>
            <a:r>
              <a:rPr lang="zh-CN" altLang="en-US" b="0" i="0" dirty="0">
                <a:solidFill>
                  <a:srgbClr val="626262"/>
                </a:solidFill>
                <a:effectLst/>
                <a:latin typeface="Microsoft YaHei" panose="020B0503020204020204" pitchFamily="34" charset="-122"/>
                <a:ea typeface="Microsoft YaHei" panose="020B0503020204020204" pitchFamily="34" charset="-122"/>
              </a:rPr>
              <a:t>核晶”引擎是</a:t>
            </a:r>
            <a:r>
              <a:rPr lang="en-US" altLang="zh-CN" b="0" i="0" dirty="0">
                <a:solidFill>
                  <a:srgbClr val="626262"/>
                </a:solidFill>
                <a:effectLst/>
                <a:latin typeface="Microsoft YaHei" panose="020B0503020204020204" pitchFamily="34" charset="-122"/>
                <a:ea typeface="Microsoft YaHei" panose="020B0503020204020204" pitchFamily="34" charset="-122"/>
              </a:rPr>
              <a:t>360</a:t>
            </a:r>
            <a:r>
              <a:rPr lang="zh-CN" altLang="en-US" b="0" i="0" dirty="0">
                <a:solidFill>
                  <a:srgbClr val="626262"/>
                </a:solidFill>
                <a:effectLst/>
                <a:latin typeface="Microsoft YaHei" panose="020B0503020204020204" pitchFamily="34" charset="-122"/>
                <a:ea typeface="Microsoft YaHei" panose="020B0503020204020204" pitchFamily="34" charset="-122"/>
              </a:rPr>
              <a:t>独创的利用</a:t>
            </a:r>
            <a:r>
              <a:rPr lang="en-US" altLang="zh-CN" b="0" i="0" dirty="0">
                <a:solidFill>
                  <a:srgbClr val="626262"/>
                </a:solidFill>
                <a:effectLst/>
                <a:latin typeface="Microsoft YaHei" panose="020B0503020204020204" pitchFamily="34" charset="-122"/>
                <a:ea typeface="Microsoft YaHei" panose="020B0503020204020204" pitchFamily="34" charset="-122"/>
              </a:rPr>
              <a:t>CPU</a:t>
            </a:r>
            <a:r>
              <a:rPr lang="zh-CN" altLang="en-US" b="0" i="0" dirty="0">
                <a:solidFill>
                  <a:srgbClr val="626262"/>
                </a:solidFill>
                <a:effectLst/>
                <a:latin typeface="Microsoft YaHei" panose="020B0503020204020204" pitchFamily="34" charset="-122"/>
                <a:ea typeface="Microsoft YaHei" panose="020B0503020204020204" pitchFamily="34" charset="-122"/>
              </a:rPr>
              <a:t>硬件虚拟化所研发的一种将防护能力隐藏在操作系统本身之外的技术。该技术主要能解决</a:t>
            </a:r>
            <a:r>
              <a:rPr lang="en-US" altLang="zh-CN" b="0" i="0" dirty="0">
                <a:solidFill>
                  <a:srgbClr val="626262"/>
                </a:solidFill>
                <a:effectLst/>
                <a:latin typeface="Microsoft YaHei" panose="020B0503020204020204" pitchFamily="34" charset="-122"/>
                <a:ea typeface="Microsoft YaHei" panose="020B0503020204020204" pitchFamily="34" charset="-122"/>
              </a:rPr>
              <a:t>Win7 64bit</a:t>
            </a:r>
            <a:r>
              <a:rPr lang="zh-CN" altLang="en-US" b="0" i="0" dirty="0">
                <a:solidFill>
                  <a:srgbClr val="626262"/>
                </a:solidFill>
                <a:effectLst/>
                <a:latin typeface="Microsoft YaHei" panose="020B0503020204020204" pitchFamily="34" charset="-122"/>
                <a:ea typeface="Microsoft YaHei" panose="020B0503020204020204" pitchFamily="34" charset="-122"/>
              </a:rPr>
              <a:t>系统中不允许任何第三方模块修改系统内核代码的措施。虚拟化技术能高效率完成漏洞攻击的发现、检测、响应、预防、防御等各方面任务。“</a:t>
            </a:r>
            <a:r>
              <a:rPr lang="en-US" altLang="zh-CN" b="0" i="0" dirty="0">
                <a:solidFill>
                  <a:srgbClr val="626262"/>
                </a:solidFill>
                <a:effectLst/>
                <a:latin typeface="Microsoft YaHei" panose="020B0503020204020204" pitchFamily="34" charset="-122"/>
                <a:ea typeface="Microsoft YaHei" panose="020B0503020204020204" pitchFamily="34" charset="-122"/>
              </a:rPr>
              <a:t>360</a:t>
            </a:r>
            <a:r>
              <a:rPr lang="zh-CN" altLang="en-US" b="0" i="0" dirty="0">
                <a:solidFill>
                  <a:srgbClr val="626262"/>
                </a:solidFill>
                <a:effectLst/>
                <a:latin typeface="Microsoft YaHei" panose="020B0503020204020204" pitchFamily="34" charset="-122"/>
                <a:ea typeface="Microsoft YaHei" panose="020B0503020204020204" pitchFamily="34" charset="-122"/>
              </a:rPr>
              <a:t>全视之眼</a:t>
            </a:r>
            <a:r>
              <a:rPr lang="en-US" altLang="zh-CN" b="0" i="0" dirty="0">
                <a:solidFill>
                  <a:srgbClr val="626262"/>
                </a:solidFill>
                <a:effectLst/>
                <a:latin typeface="Microsoft YaHei" panose="020B0503020204020204" pitchFamily="34" charset="-122"/>
                <a:ea typeface="Microsoft YaHei" panose="020B0503020204020204" pitchFamily="34" charset="-122"/>
              </a:rPr>
              <a:t>—0day</a:t>
            </a:r>
            <a:r>
              <a:rPr lang="zh-CN" altLang="en-US" b="0" i="0" dirty="0">
                <a:solidFill>
                  <a:srgbClr val="626262"/>
                </a:solidFill>
                <a:effectLst/>
                <a:latin typeface="Microsoft YaHei" panose="020B0503020204020204" pitchFamily="34" charset="-122"/>
                <a:ea typeface="Microsoft YaHei" panose="020B0503020204020204" pitchFamily="34" charset="-122"/>
              </a:rPr>
              <a:t>漏洞雷达系统”作为</a:t>
            </a:r>
            <a:r>
              <a:rPr lang="en-US" altLang="zh-CN" b="0" i="0" dirty="0">
                <a:solidFill>
                  <a:srgbClr val="626262"/>
                </a:solidFill>
                <a:effectLst/>
                <a:latin typeface="Microsoft YaHei" panose="020B0503020204020204" pitchFamily="34" charset="-122"/>
                <a:ea typeface="Microsoft YaHei" panose="020B0503020204020204" pitchFamily="34" charset="-122"/>
              </a:rPr>
              <a:t>360</a:t>
            </a:r>
            <a:r>
              <a:rPr lang="zh-CN" altLang="en-US" b="0" i="0" dirty="0">
                <a:solidFill>
                  <a:srgbClr val="626262"/>
                </a:solidFill>
                <a:effectLst/>
                <a:latin typeface="Microsoft YaHei" panose="020B0503020204020204" pitchFamily="34" charset="-122"/>
                <a:ea typeface="Microsoft YaHei" panose="020B0503020204020204" pitchFamily="34" charset="-122"/>
              </a:rPr>
              <a:t>虚拟化引擎的应用成果，已经获得了第六届世界互联网大会“世界互联网领先科技成果奖”，并且已经将成熟虚拟化技术应用到实际</a:t>
            </a:r>
            <a:r>
              <a:rPr lang="en-US" altLang="zh-CN" b="0" i="0" dirty="0">
                <a:solidFill>
                  <a:srgbClr val="626262"/>
                </a:solidFill>
                <a:effectLst/>
                <a:latin typeface="Microsoft YaHei" panose="020B0503020204020204" pitchFamily="34" charset="-122"/>
                <a:ea typeface="Microsoft YaHei" panose="020B0503020204020204" pitchFamily="34" charset="-122"/>
              </a:rPr>
              <a:t>0day</a:t>
            </a:r>
            <a:r>
              <a:rPr lang="zh-CN" altLang="en-US" b="0" i="0" dirty="0">
                <a:solidFill>
                  <a:srgbClr val="626262"/>
                </a:solidFill>
                <a:effectLst/>
                <a:latin typeface="Microsoft YaHei" panose="020B0503020204020204" pitchFamily="34" charset="-122"/>
                <a:ea typeface="Microsoft YaHei" panose="020B0503020204020204" pitchFamily="34" charset="-122"/>
              </a:rPr>
              <a:t>漏洞的捕获、拦截、预警工作中。</a:t>
            </a:r>
          </a:p>
          <a:p>
            <a:pPr algn="just"/>
            <a:r>
              <a:rPr lang="zh-CN" altLang="en-US" b="1" i="0" dirty="0">
                <a:solidFill>
                  <a:srgbClr val="2E2E2E"/>
                </a:solidFill>
                <a:effectLst/>
                <a:latin typeface="Microsoft YaHei" panose="020B0503020204020204" pitchFamily="34" charset="-122"/>
                <a:ea typeface="Microsoft YaHei" panose="020B0503020204020204" pitchFamily="34" charset="-122"/>
              </a:rPr>
              <a:t>集中管控</a:t>
            </a:r>
            <a:r>
              <a:rPr lang="en-US" altLang="zh-CN" b="0" i="0" dirty="0">
                <a:solidFill>
                  <a:srgbClr val="626262"/>
                </a:solidFill>
                <a:effectLst/>
                <a:latin typeface="Microsoft YaHei" panose="020B0503020204020204" pitchFamily="34" charset="-122"/>
                <a:ea typeface="Microsoft YaHei" panose="020B0503020204020204" pitchFamily="34" charset="-122"/>
              </a:rPr>
              <a:t>360Win7 </a:t>
            </a:r>
            <a:r>
              <a:rPr lang="zh-CN" altLang="en-US" b="0" i="0" dirty="0">
                <a:solidFill>
                  <a:srgbClr val="626262"/>
                </a:solidFill>
                <a:effectLst/>
                <a:latin typeface="Microsoft YaHei" panose="020B0503020204020204" pitchFamily="34" charset="-122"/>
                <a:ea typeface="Microsoft YaHei" panose="020B0503020204020204" pitchFamily="34" charset="-122"/>
              </a:rPr>
              <a:t>盾甲主机安全加固系统的安全管理中心能够提供针对所有用户端的统一漏洞修复、统一加固、统一防护的能力，方便用户进行统一管理，为用户建立统一的安全基线。</a:t>
            </a:r>
          </a:p>
          <a:p>
            <a:endParaRPr lang="en-US" altLang="zh-CN" b="0" i="0" dirty="0">
              <a:solidFill>
                <a:srgbClr val="888888"/>
              </a:solidFill>
              <a:effectLst/>
              <a:latin typeface="Microsoft Yahei" panose="020B0503020204020204" pitchFamily="34" charset="-122"/>
              <a:ea typeface="Microsoft Yahei"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0504C191-63F4-49F7-A0F0-EB0293C012F2}" type="slidenum">
              <a:rPr lang="zh-CN" altLang="en-US" smtClean="0"/>
              <a:t>7</a:t>
            </a:fld>
            <a:endParaRPr lang="zh-CN" altLang="en-US"/>
          </a:p>
        </p:txBody>
      </p:sp>
    </p:spTree>
    <p:extLst>
      <p:ext uri="{BB962C8B-B14F-4D97-AF65-F5344CB8AC3E}">
        <p14:creationId xmlns:p14="http://schemas.microsoft.com/office/powerpoint/2010/main" val="196552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888888"/>
              </a:solidFill>
              <a:effectLst/>
              <a:latin typeface="Microsoft Yahei" panose="020B0503020204020204" pitchFamily="34" charset="-122"/>
              <a:ea typeface="Microsoft Yahei"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0504C191-63F4-49F7-A0F0-EB0293C012F2}" type="slidenum">
              <a:rPr lang="zh-CN" altLang="en-US" smtClean="0"/>
              <a:t>8</a:t>
            </a:fld>
            <a:endParaRPr lang="zh-CN" altLang="en-US"/>
          </a:p>
        </p:txBody>
      </p:sp>
    </p:spTree>
    <p:extLst>
      <p:ext uri="{BB962C8B-B14F-4D97-AF65-F5344CB8AC3E}">
        <p14:creationId xmlns:p14="http://schemas.microsoft.com/office/powerpoint/2010/main" val="1625950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04C191-63F4-49F7-A0F0-EB0293C012F2}" type="slidenum">
              <a:rPr lang="zh-CN" altLang="en-US" smtClean="0"/>
              <a:t>9</a:t>
            </a:fld>
            <a:endParaRPr lang="zh-CN" altLang="en-US"/>
          </a:p>
        </p:txBody>
      </p:sp>
    </p:spTree>
    <p:extLst>
      <p:ext uri="{BB962C8B-B14F-4D97-AF65-F5344CB8AC3E}">
        <p14:creationId xmlns:p14="http://schemas.microsoft.com/office/powerpoint/2010/main" val="304597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CAE566-D1E2-42F9-B215-5B0862B3542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97D4295-2AC5-4A7D-AAC4-30078B7A04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id="{6A8281B0-8DFD-4E0C-9028-C137DD742359}"/>
              </a:ext>
            </a:extLst>
          </p:cNvPr>
          <p:cNvSpPr>
            <a:spLocks noGrp="1"/>
          </p:cNvSpPr>
          <p:nvPr>
            <p:ph type="dt" sz="half" idx="10"/>
          </p:nvPr>
        </p:nvSpPr>
        <p:spPr/>
        <p:txBody>
          <a:bodyPr/>
          <a:lstStyle/>
          <a:p>
            <a:fld id="{2124098A-B82E-4730-9B69-4E66A934B271}" type="datetimeFigureOut">
              <a:rPr lang="zh-CN" altLang="en-US" smtClean="0"/>
              <a:t>2023/2/24</a:t>
            </a:fld>
            <a:endParaRPr lang="zh-CN" altLang="en-US"/>
          </a:p>
        </p:txBody>
      </p:sp>
      <p:sp>
        <p:nvSpPr>
          <p:cNvPr id="5" name="页脚占位符 4">
            <a:extLst>
              <a:ext uri="{FF2B5EF4-FFF2-40B4-BE49-F238E27FC236}">
                <a16:creationId xmlns:a16="http://schemas.microsoft.com/office/drawing/2014/main" id="{EF74AA88-759B-487F-B6A5-BE95AB158A9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5BA7EC3-72D2-4A3F-8319-0FA76FACA91E}"/>
              </a:ext>
            </a:extLst>
          </p:cNvPr>
          <p:cNvSpPr>
            <a:spLocks noGrp="1"/>
          </p:cNvSpPr>
          <p:nvPr>
            <p:ph type="sldNum" sz="quarter" idx="12"/>
          </p:nvPr>
        </p:nvSpPr>
        <p:spPr/>
        <p:txBody>
          <a:bodyPr/>
          <a:lstStyle/>
          <a:p>
            <a:fld id="{DD7AB1EA-83A0-4DCD-88E4-9A35D30C78B8}" type="slidenum">
              <a:rPr lang="zh-CN" altLang="en-US" smtClean="0"/>
              <a:t>‹#›</a:t>
            </a:fld>
            <a:endParaRPr lang="zh-CN" altLang="en-US"/>
          </a:p>
        </p:txBody>
      </p:sp>
    </p:spTree>
    <p:extLst>
      <p:ext uri="{BB962C8B-B14F-4D97-AF65-F5344CB8AC3E}">
        <p14:creationId xmlns:p14="http://schemas.microsoft.com/office/powerpoint/2010/main" val="3693938276"/>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1C3DC8-B872-42DE-81F4-2EF3630F79F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5E9FDBA-2E86-457A-B214-903296CF85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287A795-AFA6-4E6C-8C47-24A9CE5F27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AF9276B-0A62-4262-A9BC-B14D709303B4}"/>
              </a:ext>
            </a:extLst>
          </p:cNvPr>
          <p:cNvSpPr>
            <a:spLocks noGrp="1"/>
          </p:cNvSpPr>
          <p:nvPr>
            <p:ph type="dt" sz="half" idx="10"/>
          </p:nvPr>
        </p:nvSpPr>
        <p:spPr/>
        <p:txBody>
          <a:bodyPr/>
          <a:lstStyle/>
          <a:p>
            <a:fld id="{2124098A-B82E-4730-9B69-4E66A934B271}" type="datetimeFigureOut">
              <a:rPr lang="zh-CN" altLang="en-US" smtClean="0"/>
              <a:t>2023/2/24</a:t>
            </a:fld>
            <a:endParaRPr lang="zh-CN" altLang="en-US"/>
          </a:p>
        </p:txBody>
      </p:sp>
      <p:sp>
        <p:nvSpPr>
          <p:cNvPr id="6" name="页脚占位符 5">
            <a:extLst>
              <a:ext uri="{FF2B5EF4-FFF2-40B4-BE49-F238E27FC236}">
                <a16:creationId xmlns:a16="http://schemas.microsoft.com/office/drawing/2014/main" id="{1C7CDADB-F7A0-407A-8902-70C1367F2E1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EFB118D-4EA8-4A47-BF77-D7D52DA67C02}"/>
              </a:ext>
            </a:extLst>
          </p:cNvPr>
          <p:cNvSpPr>
            <a:spLocks noGrp="1"/>
          </p:cNvSpPr>
          <p:nvPr>
            <p:ph type="sldNum" sz="quarter" idx="12"/>
          </p:nvPr>
        </p:nvSpPr>
        <p:spPr/>
        <p:txBody>
          <a:bodyPr/>
          <a:lstStyle/>
          <a:p>
            <a:fld id="{DD7AB1EA-83A0-4DCD-88E4-9A35D30C78B8}" type="slidenum">
              <a:rPr lang="zh-CN" altLang="en-US" smtClean="0"/>
              <a:t>‹#›</a:t>
            </a:fld>
            <a:endParaRPr lang="zh-CN" altLang="en-US"/>
          </a:p>
        </p:txBody>
      </p:sp>
    </p:spTree>
    <p:extLst>
      <p:ext uri="{BB962C8B-B14F-4D97-AF65-F5344CB8AC3E}">
        <p14:creationId xmlns:p14="http://schemas.microsoft.com/office/powerpoint/2010/main" val="2590122169"/>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8242CB-0781-4C9F-8913-6DFB2BBDC75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B314490-1491-480C-998B-C29649E1BFC7}"/>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E4FFA0E-1736-4DBE-9F2B-24A4B09C68E5}"/>
              </a:ext>
            </a:extLst>
          </p:cNvPr>
          <p:cNvSpPr>
            <a:spLocks noGrp="1"/>
          </p:cNvSpPr>
          <p:nvPr>
            <p:ph type="dt" sz="half" idx="10"/>
          </p:nvPr>
        </p:nvSpPr>
        <p:spPr/>
        <p:txBody>
          <a:bodyPr/>
          <a:lstStyle/>
          <a:p>
            <a:fld id="{2124098A-B82E-4730-9B69-4E66A934B271}" type="datetimeFigureOut">
              <a:rPr lang="zh-CN" altLang="en-US" smtClean="0"/>
              <a:t>2023/2/24</a:t>
            </a:fld>
            <a:endParaRPr lang="zh-CN" altLang="en-US"/>
          </a:p>
        </p:txBody>
      </p:sp>
      <p:sp>
        <p:nvSpPr>
          <p:cNvPr id="5" name="页脚占位符 4">
            <a:extLst>
              <a:ext uri="{FF2B5EF4-FFF2-40B4-BE49-F238E27FC236}">
                <a16:creationId xmlns:a16="http://schemas.microsoft.com/office/drawing/2014/main" id="{8F5FDBCD-E994-4A4A-83ED-51AD9FFB1C8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6779A62-8031-4488-90A6-BCF8D0A8C9F7}"/>
              </a:ext>
            </a:extLst>
          </p:cNvPr>
          <p:cNvSpPr>
            <a:spLocks noGrp="1"/>
          </p:cNvSpPr>
          <p:nvPr>
            <p:ph type="sldNum" sz="quarter" idx="12"/>
          </p:nvPr>
        </p:nvSpPr>
        <p:spPr/>
        <p:txBody>
          <a:bodyPr/>
          <a:lstStyle/>
          <a:p>
            <a:fld id="{DD7AB1EA-83A0-4DCD-88E4-9A35D30C78B8}" type="slidenum">
              <a:rPr lang="zh-CN" altLang="en-US" smtClean="0"/>
              <a:t>‹#›</a:t>
            </a:fld>
            <a:endParaRPr lang="zh-CN" altLang="en-US"/>
          </a:p>
        </p:txBody>
      </p:sp>
    </p:spTree>
    <p:extLst>
      <p:ext uri="{BB962C8B-B14F-4D97-AF65-F5344CB8AC3E}">
        <p14:creationId xmlns:p14="http://schemas.microsoft.com/office/powerpoint/2010/main" val="2082386020"/>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ED10BDE-722E-483F-A7C8-155CEB80994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C07DB222-D14C-4905-A1B9-ED02EB4F6E7D}"/>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FA9DEEB-C67C-4487-AD9D-A89C22C07CA1}"/>
              </a:ext>
            </a:extLst>
          </p:cNvPr>
          <p:cNvSpPr>
            <a:spLocks noGrp="1"/>
          </p:cNvSpPr>
          <p:nvPr>
            <p:ph type="dt" sz="half" idx="10"/>
          </p:nvPr>
        </p:nvSpPr>
        <p:spPr/>
        <p:txBody>
          <a:bodyPr/>
          <a:lstStyle/>
          <a:p>
            <a:fld id="{2124098A-B82E-4730-9B69-4E66A934B271}" type="datetimeFigureOut">
              <a:rPr lang="zh-CN" altLang="en-US" smtClean="0"/>
              <a:t>2023/2/24</a:t>
            </a:fld>
            <a:endParaRPr lang="zh-CN" altLang="en-US"/>
          </a:p>
        </p:txBody>
      </p:sp>
      <p:sp>
        <p:nvSpPr>
          <p:cNvPr id="5" name="页脚占位符 4">
            <a:extLst>
              <a:ext uri="{FF2B5EF4-FFF2-40B4-BE49-F238E27FC236}">
                <a16:creationId xmlns:a16="http://schemas.microsoft.com/office/drawing/2014/main" id="{FD5CEC2B-6087-4C5D-851C-E4BB659235B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EDEF292-8A1D-4550-B576-0DBA2A3840B3}"/>
              </a:ext>
            </a:extLst>
          </p:cNvPr>
          <p:cNvSpPr>
            <a:spLocks noGrp="1"/>
          </p:cNvSpPr>
          <p:nvPr>
            <p:ph type="sldNum" sz="quarter" idx="12"/>
          </p:nvPr>
        </p:nvSpPr>
        <p:spPr/>
        <p:txBody>
          <a:bodyPr/>
          <a:lstStyle/>
          <a:p>
            <a:fld id="{DD7AB1EA-83A0-4DCD-88E4-9A35D30C78B8}" type="slidenum">
              <a:rPr lang="zh-CN" altLang="en-US" smtClean="0"/>
              <a:t>‹#›</a:t>
            </a:fld>
            <a:endParaRPr lang="zh-CN" altLang="en-US"/>
          </a:p>
        </p:txBody>
      </p:sp>
    </p:spTree>
    <p:extLst>
      <p:ext uri="{BB962C8B-B14F-4D97-AF65-F5344CB8AC3E}">
        <p14:creationId xmlns:p14="http://schemas.microsoft.com/office/powerpoint/2010/main" val="3002497760"/>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41143194-61F0-474A-A534-6BBA6A124C17}"/>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18C2851A-7DD1-40C4-8BC9-92B24082A9C5}"/>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89042014"/>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41143194-61F0-474A-A534-6BBA6A124C17}"/>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18C2851A-7DD1-40C4-8BC9-92B24082A9C5}"/>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a:extLst>
              <a:ext uri="{FF2B5EF4-FFF2-40B4-BE49-F238E27FC236}">
                <a16:creationId xmlns:a16="http://schemas.microsoft.com/office/drawing/2014/main" id="{CD2FE224-0D8C-4E1B-A1B9-0589CFD50436}"/>
              </a:ext>
            </a:extLst>
          </p:cNvPr>
          <p:cNvGrpSpPr/>
          <p:nvPr userDrawn="1"/>
        </p:nvGrpSpPr>
        <p:grpSpPr>
          <a:xfrm>
            <a:off x="257175" y="314325"/>
            <a:ext cx="990600" cy="257175"/>
            <a:chOff x="1724025" y="695325"/>
            <a:chExt cx="990600" cy="257175"/>
          </a:xfrm>
        </p:grpSpPr>
        <p:sp>
          <p:nvSpPr>
            <p:cNvPr id="10" name="箭头: V 形 9">
              <a:extLst>
                <a:ext uri="{FF2B5EF4-FFF2-40B4-BE49-F238E27FC236}">
                  <a16:creationId xmlns:a16="http://schemas.microsoft.com/office/drawing/2014/main" id="{8D676B5A-8E3A-46D1-AB09-D5974D3EB715}"/>
                </a:ext>
              </a:extLst>
            </p:cNvPr>
            <p:cNvSpPr/>
            <p:nvPr/>
          </p:nvSpPr>
          <p:spPr>
            <a:xfrm>
              <a:off x="1724025" y="704850"/>
              <a:ext cx="247650" cy="247650"/>
            </a:xfrm>
            <a:prstGeom prst="chevron">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箭头: V 形 10">
              <a:extLst>
                <a:ext uri="{FF2B5EF4-FFF2-40B4-BE49-F238E27FC236}">
                  <a16:creationId xmlns:a16="http://schemas.microsoft.com/office/drawing/2014/main" id="{21B02971-1C42-42AD-B6F9-1CB255C106B3}"/>
                </a:ext>
              </a:extLst>
            </p:cNvPr>
            <p:cNvSpPr/>
            <p:nvPr/>
          </p:nvSpPr>
          <p:spPr>
            <a:xfrm>
              <a:off x="1971675" y="695325"/>
              <a:ext cx="247650" cy="247650"/>
            </a:xfrm>
            <a:prstGeom prst="chevron">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箭头: V 形 11">
              <a:extLst>
                <a:ext uri="{FF2B5EF4-FFF2-40B4-BE49-F238E27FC236}">
                  <a16:creationId xmlns:a16="http://schemas.microsoft.com/office/drawing/2014/main" id="{53D6E0F9-784F-4B5C-9AE1-2DC2290FC61C}"/>
                </a:ext>
              </a:extLst>
            </p:cNvPr>
            <p:cNvSpPr/>
            <p:nvPr/>
          </p:nvSpPr>
          <p:spPr>
            <a:xfrm>
              <a:off x="2219325" y="704850"/>
              <a:ext cx="247650" cy="247650"/>
            </a:xfrm>
            <a:prstGeom prst="chevron">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箭头: V 形 12">
              <a:extLst>
                <a:ext uri="{FF2B5EF4-FFF2-40B4-BE49-F238E27FC236}">
                  <a16:creationId xmlns:a16="http://schemas.microsoft.com/office/drawing/2014/main" id="{B62FAC49-5EFF-40C0-B944-8753F3E73AD6}"/>
                </a:ext>
              </a:extLst>
            </p:cNvPr>
            <p:cNvSpPr/>
            <p:nvPr/>
          </p:nvSpPr>
          <p:spPr>
            <a:xfrm>
              <a:off x="2466975" y="695325"/>
              <a:ext cx="247650" cy="247650"/>
            </a:xfrm>
            <a:prstGeom prst="chevron">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3248590319"/>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BD61CB-92CA-4FC7-932E-3D5C249A2316}"/>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43ADE9E-944F-49EC-9079-8A11A95918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0615C268-3699-4D24-83E1-02CDF5EA84F3}"/>
              </a:ext>
            </a:extLst>
          </p:cNvPr>
          <p:cNvSpPr>
            <a:spLocks noGrp="1"/>
          </p:cNvSpPr>
          <p:nvPr>
            <p:ph type="dt" sz="half" idx="10"/>
          </p:nvPr>
        </p:nvSpPr>
        <p:spPr/>
        <p:txBody>
          <a:bodyPr/>
          <a:lstStyle/>
          <a:p>
            <a:fld id="{2124098A-B82E-4730-9B69-4E66A934B271}" type="datetimeFigureOut">
              <a:rPr lang="zh-CN" altLang="en-US" smtClean="0"/>
              <a:t>2023/2/24</a:t>
            </a:fld>
            <a:endParaRPr lang="zh-CN" altLang="en-US"/>
          </a:p>
        </p:txBody>
      </p:sp>
      <p:sp>
        <p:nvSpPr>
          <p:cNvPr id="5" name="页脚占位符 4">
            <a:extLst>
              <a:ext uri="{FF2B5EF4-FFF2-40B4-BE49-F238E27FC236}">
                <a16:creationId xmlns:a16="http://schemas.microsoft.com/office/drawing/2014/main" id="{25987472-6045-44FA-BE36-29DF231D69D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CC420B5-2B42-430F-B36A-715D713EDE15}"/>
              </a:ext>
            </a:extLst>
          </p:cNvPr>
          <p:cNvSpPr>
            <a:spLocks noGrp="1"/>
          </p:cNvSpPr>
          <p:nvPr>
            <p:ph type="sldNum" sz="quarter" idx="12"/>
          </p:nvPr>
        </p:nvSpPr>
        <p:spPr/>
        <p:txBody>
          <a:bodyPr/>
          <a:lstStyle/>
          <a:p>
            <a:fld id="{DD7AB1EA-83A0-4DCD-88E4-9A35D30C78B8}" type="slidenum">
              <a:rPr lang="zh-CN" altLang="en-US" smtClean="0"/>
              <a:t>‹#›</a:t>
            </a:fld>
            <a:endParaRPr lang="zh-CN" altLang="en-US"/>
          </a:p>
        </p:txBody>
      </p:sp>
    </p:spTree>
    <p:extLst>
      <p:ext uri="{BB962C8B-B14F-4D97-AF65-F5344CB8AC3E}">
        <p14:creationId xmlns:p14="http://schemas.microsoft.com/office/powerpoint/2010/main" val="1102448176"/>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59EC0D-ADE0-4D97-975B-831AC4A7D60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3A692F5-9CE0-440B-9BB4-21D7DF1DEF44}"/>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A7DA244C-F0A6-44D7-A55B-B96871CA5A0A}"/>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18245386-1225-4A4B-889C-8D586E317A9B}"/>
              </a:ext>
            </a:extLst>
          </p:cNvPr>
          <p:cNvSpPr>
            <a:spLocks noGrp="1"/>
          </p:cNvSpPr>
          <p:nvPr>
            <p:ph type="dt" sz="half" idx="10"/>
          </p:nvPr>
        </p:nvSpPr>
        <p:spPr/>
        <p:txBody>
          <a:bodyPr/>
          <a:lstStyle/>
          <a:p>
            <a:fld id="{2124098A-B82E-4730-9B69-4E66A934B271}" type="datetimeFigureOut">
              <a:rPr lang="zh-CN" altLang="en-US" smtClean="0"/>
              <a:t>2023/2/24</a:t>
            </a:fld>
            <a:endParaRPr lang="zh-CN" altLang="en-US"/>
          </a:p>
        </p:txBody>
      </p:sp>
      <p:sp>
        <p:nvSpPr>
          <p:cNvPr id="6" name="页脚占位符 5">
            <a:extLst>
              <a:ext uri="{FF2B5EF4-FFF2-40B4-BE49-F238E27FC236}">
                <a16:creationId xmlns:a16="http://schemas.microsoft.com/office/drawing/2014/main" id="{8661FB38-EAE9-4864-BCF0-9DE6813705E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99E6B24-41E0-4EB8-9B7F-E73B51AA3791}"/>
              </a:ext>
            </a:extLst>
          </p:cNvPr>
          <p:cNvSpPr>
            <a:spLocks noGrp="1"/>
          </p:cNvSpPr>
          <p:nvPr>
            <p:ph type="sldNum" sz="quarter" idx="12"/>
          </p:nvPr>
        </p:nvSpPr>
        <p:spPr/>
        <p:txBody>
          <a:bodyPr/>
          <a:lstStyle/>
          <a:p>
            <a:fld id="{DD7AB1EA-83A0-4DCD-88E4-9A35D30C78B8}" type="slidenum">
              <a:rPr lang="zh-CN" altLang="en-US" smtClean="0"/>
              <a:t>‹#›</a:t>
            </a:fld>
            <a:endParaRPr lang="zh-CN" altLang="en-US"/>
          </a:p>
        </p:txBody>
      </p:sp>
    </p:spTree>
    <p:extLst>
      <p:ext uri="{BB962C8B-B14F-4D97-AF65-F5344CB8AC3E}">
        <p14:creationId xmlns:p14="http://schemas.microsoft.com/office/powerpoint/2010/main" val="3943374161"/>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9DFA82-90C4-4812-8BF2-FBCB30C796C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66767A74-9901-4507-922A-BF55157F08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5A79B278-6696-4310-A76A-6134C8B46589}"/>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6C490D83-D44E-4BCF-A5C2-E4813CD3EA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50F98D68-6A65-4086-A461-570B7E981245}"/>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9094A58F-8660-43E2-9DDB-F6C692F8DB93}"/>
              </a:ext>
            </a:extLst>
          </p:cNvPr>
          <p:cNvSpPr>
            <a:spLocks noGrp="1"/>
          </p:cNvSpPr>
          <p:nvPr>
            <p:ph type="dt" sz="half" idx="10"/>
          </p:nvPr>
        </p:nvSpPr>
        <p:spPr/>
        <p:txBody>
          <a:bodyPr/>
          <a:lstStyle/>
          <a:p>
            <a:fld id="{2124098A-B82E-4730-9B69-4E66A934B271}" type="datetimeFigureOut">
              <a:rPr lang="zh-CN" altLang="en-US" smtClean="0"/>
              <a:t>2023/2/24</a:t>
            </a:fld>
            <a:endParaRPr lang="zh-CN" altLang="en-US"/>
          </a:p>
        </p:txBody>
      </p:sp>
      <p:sp>
        <p:nvSpPr>
          <p:cNvPr id="8" name="页脚占位符 7">
            <a:extLst>
              <a:ext uri="{FF2B5EF4-FFF2-40B4-BE49-F238E27FC236}">
                <a16:creationId xmlns:a16="http://schemas.microsoft.com/office/drawing/2014/main" id="{CEE7839E-5235-4C1E-91AF-A2F22E02032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6F2032EE-1162-4E5E-8D79-6DD38B357163}"/>
              </a:ext>
            </a:extLst>
          </p:cNvPr>
          <p:cNvSpPr>
            <a:spLocks noGrp="1"/>
          </p:cNvSpPr>
          <p:nvPr>
            <p:ph type="sldNum" sz="quarter" idx="12"/>
          </p:nvPr>
        </p:nvSpPr>
        <p:spPr/>
        <p:txBody>
          <a:bodyPr/>
          <a:lstStyle/>
          <a:p>
            <a:fld id="{DD7AB1EA-83A0-4DCD-88E4-9A35D30C78B8}" type="slidenum">
              <a:rPr lang="zh-CN" altLang="en-US" smtClean="0"/>
              <a:t>‹#›</a:t>
            </a:fld>
            <a:endParaRPr lang="zh-CN" altLang="en-US"/>
          </a:p>
        </p:txBody>
      </p:sp>
    </p:spTree>
    <p:extLst>
      <p:ext uri="{BB962C8B-B14F-4D97-AF65-F5344CB8AC3E}">
        <p14:creationId xmlns:p14="http://schemas.microsoft.com/office/powerpoint/2010/main" val="3553257713"/>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97E5B7-1EB0-4B00-8E60-A2E7BF91226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0BD9396-9F3A-4A93-9BF0-BC4D4D7DA38A}"/>
              </a:ext>
            </a:extLst>
          </p:cNvPr>
          <p:cNvSpPr>
            <a:spLocks noGrp="1"/>
          </p:cNvSpPr>
          <p:nvPr>
            <p:ph type="dt" sz="half" idx="10"/>
          </p:nvPr>
        </p:nvSpPr>
        <p:spPr/>
        <p:txBody>
          <a:bodyPr/>
          <a:lstStyle/>
          <a:p>
            <a:fld id="{2124098A-B82E-4730-9B69-4E66A934B271}" type="datetimeFigureOut">
              <a:rPr lang="zh-CN" altLang="en-US" smtClean="0"/>
              <a:t>2023/2/24</a:t>
            </a:fld>
            <a:endParaRPr lang="zh-CN" altLang="en-US"/>
          </a:p>
        </p:txBody>
      </p:sp>
      <p:sp>
        <p:nvSpPr>
          <p:cNvPr id="4" name="页脚占位符 3">
            <a:extLst>
              <a:ext uri="{FF2B5EF4-FFF2-40B4-BE49-F238E27FC236}">
                <a16:creationId xmlns:a16="http://schemas.microsoft.com/office/drawing/2014/main" id="{2EBE5544-85DD-43B6-B16A-D137B0DB9B4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C292848-77E0-46FD-8D6B-DFB28605BDA4}"/>
              </a:ext>
            </a:extLst>
          </p:cNvPr>
          <p:cNvSpPr>
            <a:spLocks noGrp="1"/>
          </p:cNvSpPr>
          <p:nvPr>
            <p:ph type="sldNum" sz="quarter" idx="12"/>
          </p:nvPr>
        </p:nvSpPr>
        <p:spPr/>
        <p:txBody>
          <a:bodyPr/>
          <a:lstStyle/>
          <a:p>
            <a:fld id="{DD7AB1EA-83A0-4DCD-88E4-9A35D30C78B8}" type="slidenum">
              <a:rPr lang="zh-CN" altLang="en-US" smtClean="0"/>
              <a:t>‹#›</a:t>
            </a:fld>
            <a:endParaRPr lang="zh-CN" altLang="en-US"/>
          </a:p>
        </p:txBody>
      </p:sp>
    </p:spTree>
    <p:extLst>
      <p:ext uri="{BB962C8B-B14F-4D97-AF65-F5344CB8AC3E}">
        <p14:creationId xmlns:p14="http://schemas.microsoft.com/office/powerpoint/2010/main" val="1203064199"/>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96A2523-B474-405E-9BE8-5762E8A54A75}"/>
              </a:ext>
            </a:extLst>
          </p:cNvPr>
          <p:cNvSpPr>
            <a:spLocks noGrp="1"/>
          </p:cNvSpPr>
          <p:nvPr>
            <p:ph type="dt" sz="half" idx="10"/>
          </p:nvPr>
        </p:nvSpPr>
        <p:spPr/>
        <p:txBody>
          <a:bodyPr/>
          <a:lstStyle/>
          <a:p>
            <a:fld id="{2124098A-B82E-4730-9B69-4E66A934B271}" type="datetimeFigureOut">
              <a:rPr lang="zh-CN" altLang="en-US" smtClean="0"/>
              <a:t>2023/2/24</a:t>
            </a:fld>
            <a:endParaRPr lang="zh-CN" altLang="en-US"/>
          </a:p>
        </p:txBody>
      </p:sp>
      <p:sp>
        <p:nvSpPr>
          <p:cNvPr id="3" name="页脚占位符 2">
            <a:extLst>
              <a:ext uri="{FF2B5EF4-FFF2-40B4-BE49-F238E27FC236}">
                <a16:creationId xmlns:a16="http://schemas.microsoft.com/office/drawing/2014/main" id="{48E5B073-D13D-49AC-851C-75609D1B804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63247E7-047B-4FA0-9741-CF194E018C08}"/>
              </a:ext>
            </a:extLst>
          </p:cNvPr>
          <p:cNvSpPr>
            <a:spLocks noGrp="1"/>
          </p:cNvSpPr>
          <p:nvPr>
            <p:ph type="sldNum" sz="quarter" idx="12"/>
          </p:nvPr>
        </p:nvSpPr>
        <p:spPr/>
        <p:txBody>
          <a:bodyPr/>
          <a:lstStyle/>
          <a:p>
            <a:fld id="{DD7AB1EA-83A0-4DCD-88E4-9A35D30C78B8}" type="slidenum">
              <a:rPr lang="zh-CN" altLang="en-US" smtClean="0"/>
              <a:t>‹#›</a:t>
            </a:fld>
            <a:endParaRPr lang="zh-CN" altLang="en-US"/>
          </a:p>
        </p:txBody>
      </p:sp>
    </p:spTree>
    <p:extLst>
      <p:ext uri="{BB962C8B-B14F-4D97-AF65-F5344CB8AC3E}">
        <p14:creationId xmlns:p14="http://schemas.microsoft.com/office/powerpoint/2010/main" val="594674316"/>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4FC134-72F1-4CA8-B563-A9A118C8C35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BFDBC04-FE9E-4BD3-8E2D-F4087FE830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475175B3-7893-4C29-B27C-DF2651FE57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D6A2FE3-BFB3-4B0B-9880-7E5EC5B005EC}"/>
              </a:ext>
            </a:extLst>
          </p:cNvPr>
          <p:cNvSpPr>
            <a:spLocks noGrp="1"/>
          </p:cNvSpPr>
          <p:nvPr>
            <p:ph type="dt" sz="half" idx="10"/>
          </p:nvPr>
        </p:nvSpPr>
        <p:spPr/>
        <p:txBody>
          <a:bodyPr/>
          <a:lstStyle/>
          <a:p>
            <a:fld id="{2124098A-B82E-4730-9B69-4E66A934B271}" type="datetimeFigureOut">
              <a:rPr lang="zh-CN" altLang="en-US" smtClean="0"/>
              <a:t>2023/2/24</a:t>
            </a:fld>
            <a:endParaRPr lang="zh-CN" altLang="en-US"/>
          </a:p>
        </p:txBody>
      </p:sp>
      <p:sp>
        <p:nvSpPr>
          <p:cNvPr id="6" name="页脚占位符 5">
            <a:extLst>
              <a:ext uri="{FF2B5EF4-FFF2-40B4-BE49-F238E27FC236}">
                <a16:creationId xmlns:a16="http://schemas.microsoft.com/office/drawing/2014/main" id="{BC39178C-1343-4258-AC12-C957F675C6D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B31FC20-846E-447F-9165-2B8AFA0C714A}"/>
              </a:ext>
            </a:extLst>
          </p:cNvPr>
          <p:cNvSpPr>
            <a:spLocks noGrp="1"/>
          </p:cNvSpPr>
          <p:nvPr>
            <p:ph type="sldNum" sz="quarter" idx="12"/>
          </p:nvPr>
        </p:nvSpPr>
        <p:spPr/>
        <p:txBody>
          <a:bodyPr/>
          <a:lstStyle/>
          <a:p>
            <a:fld id="{DD7AB1EA-83A0-4DCD-88E4-9A35D30C78B8}" type="slidenum">
              <a:rPr lang="zh-CN" altLang="en-US" smtClean="0"/>
              <a:t>‹#›</a:t>
            </a:fld>
            <a:endParaRPr lang="zh-CN" altLang="en-US"/>
          </a:p>
        </p:txBody>
      </p:sp>
    </p:spTree>
    <p:extLst>
      <p:ext uri="{BB962C8B-B14F-4D97-AF65-F5344CB8AC3E}">
        <p14:creationId xmlns:p14="http://schemas.microsoft.com/office/powerpoint/2010/main" val="1831784910"/>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95287C9-27C7-4C02-A939-5BDB9A0CBE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E9A709E-E5D7-4A9E-8305-CCCB5D1590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95FFA19-67D0-4E5C-AF96-FEA6E4E555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24098A-B82E-4730-9B69-4E66A934B271}" type="datetimeFigureOut">
              <a:rPr lang="zh-CN" altLang="en-US" smtClean="0"/>
              <a:t>2023/2/24</a:t>
            </a:fld>
            <a:endParaRPr lang="zh-CN" altLang="en-US"/>
          </a:p>
        </p:txBody>
      </p:sp>
      <p:sp>
        <p:nvSpPr>
          <p:cNvPr id="5" name="页脚占位符 4">
            <a:extLst>
              <a:ext uri="{FF2B5EF4-FFF2-40B4-BE49-F238E27FC236}">
                <a16:creationId xmlns:a16="http://schemas.microsoft.com/office/drawing/2014/main" id="{46A25728-D422-4E2F-87DE-030502911D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5E84969-0753-4F12-B1E1-35FBA0B83B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7AB1EA-83A0-4DCD-88E4-9A35D30C78B8}" type="slidenum">
              <a:rPr lang="zh-CN" altLang="en-US" smtClean="0"/>
              <a:t>‹#›</a:t>
            </a:fld>
            <a:endParaRPr lang="zh-CN" altLang="en-US"/>
          </a:p>
        </p:txBody>
      </p:sp>
    </p:spTree>
    <p:extLst>
      <p:ext uri="{BB962C8B-B14F-4D97-AF65-F5344CB8AC3E}">
        <p14:creationId xmlns:p14="http://schemas.microsoft.com/office/powerpoint/2010/main" val="30248510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audio" Target="../media/media1.mp3"/><Relationship Id="rId1" Type="http://schemas.microsoft.com/office/2007/relationships/media" Target="../media/media1.mp3"/><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8" Type="http://schemas.openxmlformats.org/officeDocument/2006/relationships/hyperlink" Target="https://baike.baidu.com/item/360%E6%9D%80%E6%AF%92/4265150" TargetMode="External"/><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7175618-C76B-4836-8050-AD75A8E5596B}"/>
              </a:ext>
            </a:extLst>
          </p:cNvPr>
          <p:cNvPicPr>
            <a:picLocks noChangeAspect="1"/>
          </p:cNvPicPr>
          <p:nvPr/>
        </p:nvPicPr>
        <p:blipFill>
          <a:blip r:embed="rId5" cstate="print">
            <a:extLst>
              <a:ext uri="{BEBA8EAE-BF5A-486C-A8C5-ECC9F3942E4B}">
                <a14:imgProps xmlns:a14="http://schemas.microsoft.com/office/drawing/2010/main">
                  <a14:imgLayer r:embed="rId6">
                    <a14:imgEffect>
                      <a14:saturation sat="33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2" name="组合 1">
            <a:extLst>
              <a:ext uri="{FF2B5EF4-FFF2-40B4-BE49-F238E27FC236}">
                <a16:creationId xmlns:a16="http://schemas.microsoft.com/office/drawing/2014/main" id="{A82E5943-438F-4E17-AB21-DE2E77D32177}"/>
              </a:ext>
            </a:extLst>
          </p:cNvPr>
          <p:cNvGrpSpPr/>
          <p:nvPr/>
        </p:nvGrpSpPr>
        <p:grpSpPr>
          <a:xfrm>
            <a:off x="2143125" y="1874265"/>
            <a:ext cx="7482848" cy="3112108"/>
            <a:chOff x="2143125" y="1148397"/>
            <a:chExt cx="7482848" cy="3112108"/>
          </a:xfrm>
        </p:grpSpPr>
        <p:sp>
          <p:nvSpPr>
            <p:cNvPr id="6" name="文本框 5">
              <a:extLst>
                <a:ext uri="{FF2B5EF4-FFF2-40B4-BE49-F238E27FC236}">
                  <a16:creationId xmlns:a16="http://schemas.microsoft.com/office/drawing/2014/main" id="{87DE48C5-A0BE-452D-A21D-E6341C084EF3}"/>
                </a:ext>
              </a:extLst>
            </p:cNvPr>
            <p:cNvSpPr txBox="1"/>
            <p:nvPr/>
          </p:nvSpPr>
          <p:spPr>
            <a:xfrm>
              <a:off x="2566027" y="2471836"/>
              <a:ext cx="7059946" cy="1015663"/>
            </a:xfrm>
            <a:prstGeom prst="rect">
              <a:avLst/>
            </a:prstGeom>
            <a:noFill/>
          </p:spPr>
          <p:txBody>
            <a:bodyPr wrap="none" rtlCol="0">
              <a:spAutoFit/>
            </a:bodyPr>
            <a:lstStyle/>
            <a:p>
              <a:r>
                <a:rPr lang="en-US" altLang="zh-CN" sz="6000" b="1" dirty="0">
                  <a:solidFill>
                    <a:srgbClr val="00FFFF"/>
                  </a:solidFill>
                  <a:effectLst>
                    <a:glow rad="139700">
                      <a:schemeClr val="accent5">
                        <a:satMod val="175000"/>
                        <a:alpha val="40000"/>
                      </a:schemeClr>
                    </a:glow>
                  </a:effectLst>
                  <a:latin typeface="微软雅黑" panose="020B0503020204020204" pitchFamily="34" charset="-122"/>
                  <a:ea typeface="微软雅黑" panose="020B0503020204020204" pitchFamily="34" charset="-122"/>
                </a:rPr>
                <a:t>Win7 </a:t>
              </a:r>
              <a:r>
                <a:rPr lang="zh-CN" altLang="en-US" sz="6000" b="1" dirty="0">
                  <a:solidFill>
                    <a:srgbClr val="00FFFF"/>
                  </a:solidFill>
                  <a:effectLst>
                    <a:glow rad="139700">
                      <a:schemeClr val="accent5">
                        <a:satMod val="175000"/>
                        <a:alpha val="40000"/>
                      </a:schemeClr>
                    </a:glow>
                  </a:effectLst>
                  <a:latin typeface="微软雅黑" panose="020B0503020204020204" pitchFamily="34" charset="-122"/>
                  <a:ea typeface="微软雅黑" panose="020B0503020204020204" pitchFamily="34" charset="-122"/>
                </a:rPr>
                <a:t>盾甲加固系统</a:t>
              </a:r>
            </a:p>
          </p:txBody>
        </p:sp>
        <p:sp>
          <p:nvSpPr>
            <p:cNvPr id="7" name="矩形 6">
              <a:extLst>
                <a:ext uri="{FF2B5EF4-FFF2-40B4-BE49-F238E27FC236}">
                  <a16:creationId xmlns:a16="http://schemas.microsoft.com/office/drawing/2014/main" id="{404AD227-B5D0-48CE-956A-2F649A38419E}"/>
                </a:ext>
              </a:extLst>
            </p:cNvPr>
            <p:cNvSpPr/>
            <p:nvPr/>
          </p:nvSpPr>
          <p:spPr>
            <a:xfrm>
              <a:off x="4889435" y="3675730"/>
              <a:ext cx="2413129" cy="584775"/>
            </a:xfrm>
            <a:prstGeom prst="rect">
              <a:avLst/>
            </a:prstGeom>
          </p:spPr>
          <p:txBody>
            <a:bodyPr wrap="square">
              <a:spAutoFit/>
            </a:bodyPr>
            <a:lstStyle/>
            <a:p>
              <a:pPr algn="ctr"/>
              <a:r>
                <a:rPr lang="zh-CN" altLang="en-US" sz="1600" dirty="0">
                  <a:solidFill>
                    <a:srgbClr val="00FFFF"/>
                  </a:solidFill>
                </a:rPr>
                <a:t>汇报人：</a:t>
              </a:r>
              <a:r>
                <a:rPr lang="en-US" altLang="zh-CN" sz="1600" dirty="0">
                  <a:solidFill>
                    <a:srgbClr val="00FFFF"/>
                  </a:solidFill>
                </a:rPr>
                <a:t>F001</a:t>
              </a:r>
            </a:p>
            <a:p>
              <a:pPr algn="ctr"/>
              <a:r>
                <a:rPr lang="zh-CN" altLang="en-US" sz="1600" dirty="0">
                  <a:solidFill>
                    <a:srgbClr val="00FFFF"/>
                  </a:solidFill>
                </a:rPr>
                <a:t>汇报时间：</a:t>
              </a:r>
              <a:r>
                <a:rPr lang="en-US" altLang="zh-CN" sz="1600" dirty="0">
                  <a:solidFill>
                    <a:srgbClr val="00FFFF"/>
                  </a:solidFill>
                </a:rPr>
                <a:t>2021</a:t>
              </a:r>
              <a:r>
                <a:rPr lang="zh-CN" altLang="en-US" sz="1600" dirty="0">
                  <a:solidFill>
                    <a:srgbClr val="00FFFF"/>
                  </a:solidFill>
                </a:rPr>
                <a:t>年</a:t>
              </a:r>
              <a:r>
                <a:rPr lang="en-US" altLang="zh-CN" sz="1600" dirty="0">
                  <a:solidFill>
                    <a:srgbClr val="00FFFF"/>
                  </a:solidFill>
                </a:rPr>
                <a:t>05</a:t>
              </a:r>
              <a:r>
                <a:rPr lang="zh-CN" altLang="en-US" sz="1600" dirty="0">
                  <a:solidFill>
                    <a:srgbClr val="00FFFF"/>
                  </a:solidFill>
                </a:rPr>
                <a:t>月</a:t>
              </a:r>
            </a:p>
          </p:txBody>
        </p:sp>
        <p:cxnSp>
          <p:nvCxnSpPr>
            <p:cNvPr id="9" name="直接连接符 8">
              <a:extLst>
                <a:ext uri="{FF2B5EF4-FFF2-40B4-BE49-F238E27FC236}">
                  <a16:creationId xmlns:a16="http://schemas.microsoft.com/office/drawing/2014/main" id="{08203AF9-13AD-480D-AFB9-206592D5247E}"/>
                </a:ext>
              </a:extLst>
            </p:cNvPr>
            <p:cNvCxnSpPr>
              <a:cxnSpLocks/>
            </p:cNvCxnSpPr>
            <p:nvPr/>
          </p:nvCxnSpPr>
          <p:spPr>
            <a:xfrm>
              <a:off x="2143125" y="3390900"/>
              <a:ext cx="6067425" cy="0"/>
            </a:xfrm>
            <a:prstGeom prst="line">
              <a:avLst/>
            </a:prstGeom>
            <a:ln>
              <a:solidFill>
                <a:srgbClr val="00FFFF"/>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2C00FDA1-1FEE-4A74-8E4A-57910B3F6DFA}"/>
                </a:ext>
              </a:extLst>
            </p:cNvPr>
            <p:cNvCxnSpPr>
              <a:cxnSpLocks/>
            </p:cNvCxnSpPr>
            <p:nvPr/>
          </p:nvCxnSpPr>
          <p:spPr>
            <a:xfrm>
              <a:off x="3562350" y="3524250"/>
              <a:ext cx="5924550" cy="0"/>
            </a:xfrm>
            <a:prstGeom prst="line">
              <a:avLst/>
            </a:prstGeom>
            <a:ln>
              <a:solidFill>
                <a:srgbClr val="00FFFF"/>
              </a:solidFill>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0F583A2B-CF03-4077-892D-630E9D2CEADF}"/>
                </a:ext>
              </a:extLst>
            </p:cNvPr>
            <p:cNvSpPr txBox="1"/>
            <p:nvPr/>
          </p:nvSpPr>
          <p:spPr>
            <a:xfrm>
              <a:off x="3002044" y="1148397"/>
              <a:ext cx="6187912" cy="1323439"/>
            </a:xfrm>
            <a:prstGeom prst="rect">
              <a:avLst/>
            </a:prstGeom>
            <a:noFill/>
          </p:spPr>
          <p:txBody>
            <a:bodyPr wrap="none" rtlCol="0">
              <a:spAutoFit/>
            </a:bodyPr>
            <a:lstStyle/>
            <a:p>
              <a:r>
                <a:rPr lang="en-US" altLang="zh-CN" sz="8000" b="1" dirty="0">
                  <a:solidFill>
                    <a:srgbClr val="00FFFF"/>
                  </a:solidFill>
                  <a:effectLst>
                    <a:glow rad="139700">
                      <a:schemeClr val="accent5">
                        <a:satMod val="175000"/>
                        <a:alpha val="40000"/>
                      </a:schemeClr>
                    </a:glow>
                  </a:effectLst>
                  <a:latin typeface="微软雅黑" panose="020B0503020204020204" pitchFamily="34" charset="-122"/>
                  <a:ea typeface="微软雅黑" panose="020B0503020204020204" pitchFamily="34" charset="-122"/>
                </a:rPr>
                <a:t>360</a:t>
              </a:r>
              <a:r>
                <a:rPr lang="zh-CN" altLang="en-US" sz="8000" b="1" dirty="0">
                  <a:solidFill>
                    <a:srgbClr val="00FFFF"/>
                  </a:solidFill>
                  <a:effectLst>
                    <a:glow rad="139700">
                      <a:schemeClr val="accent5">
                        <a:satMod val="175000"/>
                        <a:alpha val="40000"/>
                      </a:schemeClr>
                    </a:glow>
                  </a:effectLst>
                  <a:latin typeface="微软雅黑" panose="020B0503020204020204" pitchFamily="34" charset="-122"/>
                  <a:ea typeface="微软雅黑" panose="020B0503020204020204" pitchFamily="34" charset="-122"/>
                </a:rPr>
                <a:t>主机安全</a:t>
              </a:r>
            </a:p>
          </p:txBody>
        </p:sp>
      </p:grpSp>
      <p:pic>
        <p:nvPicPr>
          <p:cNvPr id="15" name="William Joseph - Radioactive">
            <a:hlinkClick r:id="" action="ppaction://media"/>
            <a:extLst>
              <a:ext uri="{FF2B5EF4-FFF2-40B4-BE49-F238E27FC236}">
                <a16:creationId xmlns:a16="http://schemas.microsoft.com/office/drawing/2014/main" id="{3BACD547-C319-4F9D-AECB-1D9F87D379F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915025" y="-638174"/>
            <a:ext cx="609600" cy="609600"/>
          </a:xfrm>
          <a:prstGeom prst="rect">
            <a:avLst/>
          </a:prstGeom>
        </p:spPr>
      </p:pic>
    </p:spTree>
    <p:extLst>
      <p:ext uri="{BB962C8B-B14F-4D97-AF65-F5344CB8AC3E}">
        <p14:creationId xmlns:p14="http://schemas.microsoft.com/office/powerpoint/2010/main" val="3278424983"/>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a:extLst>
              <a:ext uri="{FF2B5EF4-FFF2-40B4-BE49-F238E27FC236}">
                <a16:creationId xmlns:a16="http://schemas.microsoft.com/office/drawing/2014/main" id="{995AF9B9-382E-4F4C-9DD1-CC17F39B88AB}"/>
              </a:ext>
            </a:extLst>
          </p:cNvPr>
          <p:cNvSpPr txBox="1"/>
          <p:nvPr/>
        </p:nvSpPr>
        <p:spPr>
          <a:xfrm>
            <a:off x="1426619" y="185133"/>
            <a:ext cx="3469064" cy="523220"/>
          </a:xfrm>
          <a:prstGeom prst="rect">
            <a:avLst/>
          </a:prstGeom>
          <a:noFill/>
        </p:spPr>
        <p:txBody>
          <a:bodyPr wrap="square" rtlCol="0">
            <a:spAutoFit/>
          </a:bodyPr>
          <a:lstStyle/>
          <a:p>
            <a:r>
              <a:rPr lang="zh-CN" altLang="en-US" sz="2800" dirty="0">
                <a:solidFill>
                  <a:srgbClr val="00FFFF"/>
                </a:solidFill>
                <a:latin typeface="微软雅黑" pitchFamily="34" charset="-122"/>
                <a:ea typeface="微软雅黑" pitchFamily="34" charset="-122"/>
                <a:cs typeface="宋体" charset="-122"/>
              </a:rPr>
              <a:t>与等保的联系</a:t>
            </a:r>
            <a:endParaRPr lang="en-GB" altLang="zh-CN" sz="2400" dirty="0">
              <a:solidFill>
                <a:srgbClr val="00FFFF"/>
              </a:solidFill>
              <a:latin typeface="微软雅黑" panose="020B0503020204020204" pitchFamily="34" charset="-122"/>
              <a:ea typeface="微软雅黑" panose="020B0503020204020204" pitchFamily="34" charset="-122"/>
              <a:cs typeface="+mn-ea"/>
              <a:sym typeface="+mn-lt"/>
            </a:endParaRPr>
          </a:p>
        </p:txBody>
      </p:sp>
      <p:pic>
        <p:nvPicPr>
          <p:cNvPr id="3" name="图片 2">
            <a:extLst>
              <a:ext uri="{FF2B5EF4-FFF2-40B4-BE49-F238E27FC236}">
                <a16:creationId xmlns:a16="http://schemas.microsoft.com/office/drawing/2014/main" id="{3C9D89BB-95B9-4A4A-A3CB-7E0FE91C03D2}"/>
              </a:ext>
            </a:extLst>
          </p:cNvPr>
          <p:cNvPicPr>
            <a:picLocks noChangeAspect="1"/>
          </p:cNvPicPr>
          <p:nvPr/>
        </p:nvPicPr>
        <p:blipFill>
          <a:blip r:embed="rId3"/>
          <a:stretch>
            <a:fillRect/>
          </a:stretch>
        </p:blipFill>
        <p:spPr>
          <a:xfrm>
            <a:off x="1558480" y="1020418"/>
            <a:ext cx="9506453" cy="5223438"/>
          </a:xfrm>
          <a:prstGeom prst="rect">
            <a:avLst/>
          </a:prstGeom>
        </p:spPr>
      </p:pic>
    </p:spTree>
    <p:extLst>
      <p:ext uri="{BB962C8B-B14F-4D97-AF65-F5344CB8AC3E}">
        <p14:creationId xmlns:p14="http://schemas.microsoft.com/office/powerpoint/2010/main" val="467185366"/>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3C0B11BC-E385-4158-81C5-A0E4BA0A93EE}"/>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t="21528" b="18750"/>
          <a:stretch/>
        </p:blipFill>
        <p:spPr>
          <a:xfrm>
            <a:off x="0" y="1476374"/>
            <a:ext cx="12192000" cy="4095751"/>
          </a:xfrm>
          <a:prstGeom prst="rect">
            <a:avLst/>
          </a:prstGeom>
        </p:spPr>
      </p:pic>
      <p:sp>
        <p:nvSpPr>
          <p:cNvPr id="4" name="TextBox 48">
            <a:extLst>
              <a:ext uri="{FF2B5EF4-FFF2-40B4-BE49-F238E27FC236}">
                <a16:creationId xmlns:a16="http://schemas.microsoft.com/office/drawing/2014/main" id="{6C9543A8-CF53-4BC4-AF5C-EFFB2688D600}"/>
              </a:ext>
            </a:extLst>
          </p:cNvPr>
          <p:cNvSpPr txBox="1"/>
          <p:nvPr/>
        </p:nvSpPr>
        <p:spPr>
          <a:xfrm>
            <a:off x="5803640" y="2625815"/>
            <a:ext cx="2816312" cy="615553"/>
          </a:xfrm>
          <a:prstGeom prst="rect">
            <a:avLst/>
          </a:prstGeom>
          <a:noFill/>
        </p:spPr>
        <p:txBody>
          <a:bodyPr wrap="square" lIns="0" tIns="0" rIns="0" bIns="0" rtlCol="0">
            <a:spAutoFit/>
          </a:bodyPr>
          <a:lstStyle/>
          <a:p>
            <a:r>
              <a:rPr lang="zh-CN" altLang="en-US" sz="4000" b="1" dirty="0">
                <a:solidFill>
                  <a:srgbClr val="00FFFF"/>
                </a:solidFill>
                <a:latin typeface="微软雅黑" pitchFamily="34" charset="-122"/>
                <a:ea typeface="微软雅黑" pitchFamily="34" charset="-122"/>
                <a:cs typeface="宋体" charset="-122"/>
              </a:rPr>
              <a:t>个人看法</a:t>
            </a:r>
            <a:endParaRPr lang="en-GB" altLang="zh-CN" sz="3600" b="1" dirty="0">
              <a:solidFill>
                <a:srgbClr val="00FFFF"/>
              </a:solidFill>
              <a:latin typeface="微软雅黑" panose="020B0503020204020204" pitchFamily="34" charset="-122"/>
              <a:ea typeface="微软雅黑" panose="020B0503020204020204" pitchFamily="34" charset="-122"/>
              <a:cs typeface="+mn-ea"/>
              <a:sym typeface="+mn-lt"/>
            </a:endParaRPr>
          </a:p>
        </p:txBody>
      </p:sp>
      <p:sp>
        <p:nvSpPr>
          <p:cNvPr id="6" name="矩形 259">
            <a:extLst>
              <a:ext uri="{FF2B5EF4-FFF2-40B4-BE49-F238E27FC236}">
                <a16:creationId xmlns:a16="http://schemas.microsoft.com/office/drawing/2014/main" id="{2F34D734-6814-408E-8CEB-84AD54696AB8}"/>
              </a:ext>
            </a:extLst>
          </p:cNvPr>
          <p:cNvSpPr>
            <a:spLocks noChangeArrowheads="1"/>
          </p:cNvSpPr>
          <p:nvPr/>
        </p:nvSpPr>
        <p:spPr bwMode="auto">
          <a:xfrm>
            <a:off x="4241726" y="2167795"/>
            <a:ext cx="1561914" cy="1575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5023" tIns="32511" rIns="65023" bIns="3251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800" cap="all" spc="213" dirty="0">
                <a:solidFill>
                  <a:srgbClr val="00FFFF"/>
                </a:solidFill>
                <a:latin typeface="Impact" panose="020B0806030902050204" pitchFamily="34" charset="0"/>
                <a:cs typeface="Arial" panose="020B0604020202020204" pitchFamily="34" charset="0"/>
              </a:rPr>
              <a:t>04</a:t>
            </a:r>
            <a:endParaRPr lang="zh-CN" altLang="en-US" sz="9800" cap="all" spc="213" dirty="0">
              <a:solidFill>
                <a:srgbClr val="00FFFF"/>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3882435520"/>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iterate type="lt">
                                    <p:tmPct val="30000"/>
                                  </p:iterate>
                                  <p:childTnLst>
                                    <p:set>
                                      <p:cBhvr>
                                        <p:cTn id="10" dur="1" fill="hold">
                                          <p:stCondLst>
                                            <p:cond delay="0"/>
                                          </p:stCondLst>
                                        </p:cTn>
                                        <p:tgtEl>
                                          <p:spTgt spid="4"/>
                                        </p:tgtEl>
                                        <p:attrNameLst>
                                          <p:attrName>style.visibility</p:attrName>
                                        </p:attrNameLst>
                                      </p:cBhvr>
                                      <p:to>
                                        <p:strVal val="visible"/>
                                      </p:to>
                                    </p:set>
                                    <p:animEffect transition="in" filter="wipe(left)">
                                      <p:cBhvr>
                                        <p:cTn id="11" dur="200"/>
                                        <p:tgtEl>
                                          <p:spTgt spid="4"/>
                                        </p:tgtEl>
                                      </p:cBhvr>
                                    </p:animEffect>
                                  </p:childTnLst>
                                </p:cTn>
                              </p:par>
                            </p:childTnLst>
                          </p:cTn>
                        </p:par>
                        <p:par>
                          <p:cTn id="12" fill="hold">
                            <p:stCondLst>
                              <p:cond delay="88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6"/>
                                        </p:tgtEl>
                                        <p:attrNameLst>
                                          <p:attrName>ppt_y</p:attrName>
                                        </p:attrNameLst>
                                      </p:cBhvr>
                                      <p:tavLst>
                                        <p:tav tm="0">
                                          <p:val>
                                            <p:strVal val="#ppt_y"/>
                                          </p:val>
                                        </p:tav>
                                        <p:tav tm="100000">
                                          <p:val>
                                            <p:strVal val="#ppt_y"/>
                                          </p:val>
                                        </p:tav>
                                      </p:tavLst>
                                    </p:anim>
                                    <p:anim calcmode="lin" valueType="num">
                                      <p:cBhvr>
                                        <p:cTn id="17"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6"/>
                                        </p:tgtEl>
                                      </p:cBhvr>
                                    </p:animEffect>
                                  </p:childTnLst>
                                </p:cTn>
                              </p:par>
                            </p:childTnLst>
                          </p:cTn>
                        </p:par>
                        <p:par>
                          <p:cTn id="20" fill="hold">
                            <p:stCondLst>
                              <p:cond delay="1430"/>
                            </p:stCondLst>
                            <p:childTnLst>
                              <p:par>
                                <p:cTn id="21" presetID="26" presetClass="emph" presetSubtype="0" fill="hold" grpId="1" nodeType="afterEffect">
                                  <p:stCondLst>
                                    <p:cond delay="0"/>
                                  </p:stCondLst>
                                  <p:iterate type="lt">
                                    <p:tmPct val="0"/>
                                  </p:iterate>
                                  <p:childTnLst>
                                    <p:animEffect transition="out" filter="fade">
                                      <p:cBhvr>
                                        <p:cTn id="22" dur="500" tmFilter="0, 0; .2, .5; .8, .5; 1, 0"/>
                                        <p:tgtEl>
                                          <p:spTgt spid="6"/>
                                        </p:tgtEl>
                                      </p:cBhvr>
                                    </p:animEffect>
                                    <p:animScale>
                                      <p:cBhvr>
                                        <p:cTn id="23" dur="250" autoRev="1" fill="hold"/>
                                        <p:tgtEl>
                                          <p:spTgt spid="6"/>
                                        </p:tgtEl>
                                      </p:cBhvr>
                                      <p:by x="105000" y="105000"/>
                                    </p:animScale>
                                  </p:childTnLst>
                                </p:cTn>
                              </p:par>
                              <p:par>
                                <p:cTn id="24" presetID="36" presetClass="emph" presetSubtype="0" fill="hold" grpId="1" nodeType="withEffect">
                                  <p:stCondLst>
                                    <p:cond delay="0"/>
                                  </p:stCondLst>
                                  <p:iterate type="lt">
                                    <p:tmPct val="30000"/>
                                  </p:iterate>
                                  <p:childTnLst>
                                    <p:animScale>
                                      <p:cBhvr>
                                        <p:cTn id="25" dur="50" autoRev="1" fill="hold">
                                          <p:stCondLst>
                                            <p:cond delay="0"/>
                                          </p:stCondLst>
                                        </p:cTn>
                                        <p:tgtEl>
                                          <p:spTgt spid="4"/>
                                        </p:tgtEl>
                                      </p:cBhvr>
                                      <p:to x="80000" y="100000"/>
                                    </p:animScale>
                                    <p:anim by="(#ppt_w*0.10)" calcmode="lin" valueType="num">
                                      <p:cBhvr>
                                        <p:cTn id="26" dur="50" autoRev="1" fill="hold">
                                          <p:stCondLst>
                                            <p:cond delay="0"/>
                                          </p:stCondLst>
                                        </p:cTn>
                                        <p:tgtEl>
                                          <p:spTgt spid="4"/>
                                        </p:tgtEl>
                                        <p:attrNameLst>
                                          <p:attrName>ppt_x</p:attrName>
                                        </p:attrNameLst>
                                      </p:cBhvr>
                                    </p:anim>
                                    <p:anim by="(-#ppt_w*0.10)" calcmode="lin" valueType="num">
                                      <p:cBhvr>
                                        <p:cTn id="27" dur="50" autoRev="1" fill="hold">
                                          <p:stCondLst>
                                            <p:cond delay="0"/>
                                          </p:stCondLst>
                                        </p:cTn>
                                        <p:tgtEl>
                                          <p:spTgt spid="4"/>
                                        </p:tgtEl>
                                        <p:attrNameLst>
                                          <p:attrName>ppt_y</p:attrName>
                                        </p:attrNameLst>
                                      </p:cBhvr>
                                    </p:anim>
                                    <p:animRot by="-480000">
                                      <p:cBhvr>
                                        <p:cTn id="28" dur="50" autoRev="1"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p:bldP spid="6"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a:extLst>
              <a:ext uri="{FF2B5EF4-FFF2-40B4-BE49-F238E27FC236}">
                <a16:creationId xmlns:a16="http://schemas.microsoft.com/office/drawing/2014/main" id="{995AF9B9-382E-4F4C-9DD1-CC17F39B88AB}"/>
              </a:ext>
            </a:extLst>
          </p:cNvPr>
          <p:cNvSpPr txBox="1"/>
          <p:nvPr/>
        </p:nvSpPr>
        <p:spPr>
          <a:xfrm>
            <a:off x="1426619" y="185133"/>
            <a:ext cx="3469064" cy="523220"/>
          </a:xfrm>
          <a:prstGeom prst="rect">
            <a:avLst/>
          </a:prstGeom>
          <a:noFill/>
        </p:spPr>
        <p:txBody>
          <a:bodyPr wrap="square" rtlCol="0">
            <a:spAutoFit/>
          </a:bodyPr>
          <a:lstStyle/>
          <a:p>
            <a:r>
              <a:rPr lang="zh-CN" altLang="en-US" sz="2800" dirty="0">
                <a:solidFill>
                  <a:srgbClr val="00FFFF"/>
                </a:solidFill>
                <a:latin typeface="微软雅黑" pitchFamily="34" charset="-122"/>
                <a:ea typeface="微软雅黑" pitchFamily="34" charset="-122"/>
              </a:rPr>
              <a:t>个人看法</a:t>
            </a:r>
          </a:p>
        </p:txBody>
      </p:sp>
      <p:sp>
        <p:nvSpPr>
          <p:cNvPr id="12" name="文本框 11">
            <a:extLst>
              <a:ext uri="{FF2B5EF4-FFF2-40B4-BE49-F238E27FC236}">
                <a16:creationId xmlns:a16="http://schemas.microsoft.com/office/drawing/2014/main" id="{8952A2ED-A503-418B-98E2-231E555997F2}"/>
              </a:ext>
            </a:extLst>
          </p:cNvPr>
          <p:cNvSpPr txBox="1"/>
          <p:nvPr/>
        </p:nvSpPr>
        <p:spPr>
          <a:xfrm>
            <a:off x="2319130" y="2767280"/>
            <a:ext cx="3299792" cy="1323439"/>
          </a:xfrm>
          <a:prstGeom prst="rect">
            <a:avLst/>
          </a:prstGeom>
          <a:noFill/>
        </p:spPr>
        <p:txBody>
          <a:bodyPr wrap="square" rtlCol="0">
            <a:spAutoFit/>
          </a:bodyPr>
          <a:lstStyle/>
          <a:p>
            <a:r>
              <a:rPr lang="zh-CN" altLang="en-US" sz="8000" b="1" dirty="0">
                <a:solidFill>
                  <a:srgbClr val="00FFFF"/>
                </a:solidFill>
              </a:rPr>
              <a:t>技术</a:t>
            </a:r>
          </a:p>
        </p:txBody>
      </p:sp>
      <p:sp>
        <p:nvSpPr>
          <p:cNvPr id="13" name="文本框 12">
            <a:extLst>
              <a:ext uri="{FF2B5EF4-FFF2-40B4-BE49-F238E27FC236}">
                <a16:creationId xmlns:a16="http://schemas.microsoft.com/office/drawing/2014/main" id="{53F41D12-C6EB-4058-8335-8DF62B983586}"/>
              </a:ext>
            </a:extLst>
          </p:cNvPr>
          <p:cNvSpPr txBox="1"/>
          <p:nvPr/>
        </p:nvSpPr>
        <p:spPr>
          <a:xfrm>
            <a:off x="7580244" y="2767279"/>
            <a:ext cx="2517913" cy="1323439"/>
          </a:xfrm>
          <a:prstGeom prst="rect">
            <a:avLst/>
          </a:prstGeom>
          <a:noFill/>
        </p:spPr>
        <p:txBody>
          <a:bodyPr wrap="square" rtlCol="0">
            <a:spAutoFit/>
          </a:bodyPr>
          <a:lstStyle/>
          <a:p>
            <a:r>
              <a:rPr lang="zh-CN" altLang="en-US" sz="8000" b="1" dirty="0">
                <a:solidFill>
                  <a:srgbClr val="00FFFF"/>
                </a:solidFill>
              </a:rPr>
              <a:t>发展</a:t>
            </a:r>
          </a:p>
        </p:txBody>
      </p:sp>
      <p:cxnSp>
        <p:nvCxnSpPr>
          <p:cNvPr id="17" name="直接箭头连接符 16">
            <a:extLst>
              <a:ext uri="{FF2B5EF4-FFF2-40B4-BE49-F238E27FC236}">
                <a16:creationId xmlns:a16="http://schemas.microsoft.com/office/drawing/2014/main" id="{EF2CC6E4-4491-4C7D-8374-7995FB0E8F88}"/>
              </a:ext>
            </a:extLst>
          </p:cNvPr>
          <p:cNvCxnSpPr>
            <a:cxnSpLocks/>
          </p:cNvCxnSpPr>
          <p:nvPr/>
        </p:nvCxnSpPr>
        <p:spPr>
          <a:xfrm>
            <a:off x="4790661" y="3188036"/>
            <a:ext cx="2610678" cy="0"/>
          </a:xfrm>
          <a:prstGeom prst="straightConnector1">
            <a:avLst/>
          </a:prstGeom>
          <a:ln w="114300">
            <a:solidFill>
              <a:srgbClr val="00FFFF"/>
            </a:solidFill>
            <a:tailEnd type="triangle"/>
          </a:ln>
        </p:spPr>
        <p:style>
          <a:lnRef idx="3">
            <a:schemeClr val="accent5"/>
          </a:lnRef>
          <a:fillRef idx="0">
            <a:schemeClr val="accent5"/>
          </a:fillRef>
          <a:effectRef idx="2">
            <a:schemeClr val="accent5"/>
          </a:effectRef>
          <a:fontRef idx="minor">
            <a:schemeClr val="tx1"/>
          </a:fontRef>
        </p:style>
      </p:cxnSp>
      <p:cxnSp>
        <p:nvCxnSpPr>
          <p:cNvPr id="20" name="直接箭头连接符 19">
            <a:extLst>
              <a:ext uri="{FF2B5EF4-FFF2-40B4-BE49-F238E27FC236}">
                <a16:creationId xmlns:a16="http://schemas.microsoft.com/office/drawing/2014/main" id="{1A437A60-04CC-461C-9786-C718FD7A758A}"/>
              </a:ext>
            </a:extLst>
          </p:cNvPr>
          <p:cNvCxnSpPr>
            <a:cxnSpLocks/>
          </p:cNvCxnSpPr>
          <p:nvPr/>
        </p:nvCxnSpPr>
        <p:spPr>
          <a:xfrm flipH="1">
            <a:off x="4805071" y="3643460"/>
            <a:ext cx="2581857" cy="0"/>
          </a:xfrm>
          <a:prstGeom prst="straightConnector1">
            <a:avLst/>
          </a:prstGeom>
          <a:ln w="114300">
            <a:solidFill>
              <a:srgbClr val="00FFFF"/>
            </a:solidFill>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247057572"/>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circle(in)">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randombar(horizontal)">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heel(1)">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7175618-C76B-4836-8050-AD75A8E5596B}"/>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文本框 5">
            <a:extLst>
              <a:ext uri="{FF2B5EF4-FFF2-40B4-BE49-F238E27FC236}">
                <a16:creationId xmlns:a16="http://schemas.microsoft.com/office/drawing/2014/main" id="{87DE48C5-A0BE-452D-A21D-E6341C084EF3}"/>
              </a:ext>
            </a:extLst>
          </p:cNvPr>
          <p:cNvSpPr txBox="1"/>
          <p:nvPr/>
        </p:nvSpPr>
        <p:spPr>
          <a:xfrm>
            <a:off x="4016773" y="2323091"/>
            <a:ext cx="4193777" cy="1200329"/>
          </a:xfrm>
          <a:prstGeom prst="rect">
            <a:avLst/>
          </a:prstGeom>
          <a:noFill/>
        </p:spPr>
        <p:txBody>
          <a:bodyPr wrap="none" rtlCol="0">
            <a:spAutoFit/>
          </a:bodyPr>
          <a:lstStyle/>
          <a:p>
            <a:r>
              <a:rPr lang="en-US" altLang="zh-CN" sz="7200" b="1" dirty="0">
                <a:solidFill>
                  <a:srgbClr val="00FFFF"/>
                </a:solidFill>
                <a:effectLst>
                  <a:glow rad="139700">
                    <a:schemeClr val="accent5">
                      <a:satMod val="175000"/>
                      <a:alpha val="40000"/>
                    </a:schemeClr>
                  </a:glow>
                </a:effectLst>
                <a:latin typeface="微软雅黑" panose="020B0503020204020204" pitchFamily="34" charset="-122"/>
                <a:ea typeface="微软雅黑" panose="020B0503020204020204" pitchFamily="34" charset="-122"/>
              </a:rPr>
              <a:t>THANKS</a:t>
            </a:r>
            <a:endParaRPr lang="zh-CN" altLang="en-US" sz="7200" b="1" dirty="0">
              <a:solidFill>
                <a:srgbClr val="00FFFF"/>
              </a:solidFill>
              <a:effectLst>
                <a:glow rad="139700">
                  <a:schemeClr val="accent5">
                    <a:satMod val="175000"/>
                    <a:alpha val="40000"/>
                  </a:schemeClr>
                </a:glow>
              </a:effectLst>
              <a:latin typeface="微软雅黑" panose="020B0503020204020204" pitchFamily="34" charset="-122"/>
              <a:ea typeface="微软雅黑" panose="020B0503020204020204" pitchFamily="34" charset="-122"/>
            </a:endParaRPr>
          </a:p>
        </p:txBody>
      </p:sp>
      <p:cxnSp>
        <p:nvCxnSpPr>
          <p:cNvPr id="9" name="直接连接符 8">
            <a:extLst>
              <a:ext uri="{FF2B5EF4-FFF2-40B4-BE49-F238E27FC236}">
                <a16:creationId xmlns:a16="http://schemas.microsoft.com/office/drawing/2014/main" id="{08203AF9-13AD-480D-AFB9-206592D5247E}"/>
              </a:ext>
            </a:extLst>
          </p:cNvPr>
          <p:cNvCxnSpPr>
            <a:cxnSpLocks/>
          </p:cNvCxnSpPr>
          <p:nvPr/>
        </p:nvCxnSpPr>
        <p:spPr>
          <a:xfrm>
            <a:off x="2143125" y="3523420"/>
            <a:ext cx="6067425" cy="0"/>
          </a:xfrm>
          <a:prstGeom prst="line">
            <a:avLst/>
          </a:prstGeom>
          <a:ln>
            <a:solidFill>
              <a:srgbClr val="00FFFF"/>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2C00FDA1-1FEE-4A74-8E4A-57910B3F6DFA}"/>
              </a:ext>
            </a:extLst>
          </p:cNvPr>
          <p:cNvCxnSpPr>
            <a:cxnSpLocks/>
          </p:cNvCxnSpPr>
          <p:nvPr/>
        </p:nvCxnSpPr>
        <p:spPr>
          <a:xfrm>
            <a:off x="3562350" y="3656770"/>
            <a:ext cx="5924550" cy="0"/>
          </a:xfrm>
          <a:prstGeom prst="line">
            <a:avLst/>
          </a:prstGeom>
          <a:ln>
            <a:solidFill>
              <a:srgbClr val="00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9669008"/>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0-#ppt_w/2"/>
                                          </p:val>
                                        </p:tav>
                                        <p:tav tm="100000">
                                          <p:val>
                                            <p:strVal val="#ppt_x"/>
                                          </p:val>
                                        </p:tav>
                                      </p:tavLst>
                                    </p:anim>
                                    <p:anim calcmode="lin" valueType="num">
                                      <p:cBhvr additive="base">
                                        <p:cTn id="13" dur="500" fill="hold"/>
                                        <p:tgtEl>
                                          <p:spTgt spid="9"/>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1+#ppt_w/2"/>
                                          </p:val>
                                        </p:tav>
                                        <p:tav tm="100000">
                                          <p:val>
                                            <p:strVal val="#ppt_x"/>
                                          </p:val>
                                        </p:tav>
                                      </p:tavLst>
                                    </p:anim>
                                    <p:anim calcmode="lin" valueType="num">
                                      <p:cBhvr additive="base">
                                        <p:cTn id="17"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B87967E-0FBE-4CE4-A236-095BD35E133D}"/>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文本框 4">
            <a:extLst>
              <a:ext uri="{FF2B5EF4-FFF2-40B4-BE49-F238E27FC236}">
                <a16:creationId xmlns:a16="http://schemas.microsoft.com/office/drawing/2014/main" id="{B9C0F372-3CBE-429E-BE0D-C8333225C12E}"/>
              </a:ext>
            </a:extLst>
          </p:cNvPr>
          <p:cNvSpPr txBox="1"/>
          <p:nvPr/>
        </p:nvSpPr>
        <p:spPr>
          <a:xfrm>
            <a:off x="4595044" y="2500581"/>
            <a:ext cx="3210282" cy="1323439"/>
          </a:xfrm>
          <a:prstGeom prst="rect">
            <a:avLst/>
          </a:prstGeom>
          <a:noFill/>
        </p:spPr>
        <p:txBody>
          <a:bodyPr wrap="square" rtlCol="0">
            <a:spAutoFit/>
          </a:bodyPr>
          <a:lstStyle/>
          <a:p>
            <a:r>
              <a:rPr lang="en-US" altLang="zh-CN" sz="6000" b="1" dirty="0">
                <a:solidFill>
                  <a:srgbClr val="00FFFF"/>
                </a:solidFill>
                <a:effectLst>
                  <a:glow rad="139700">
                    <a:schemeClr val="accent5">
                      <a:satMod val="175000"/>
                      <a:alpha val="40000"/>
                    </a:schemeClr>
                  </a:glow>
                </a:effectLst>
                <a:latin typeface="微软雅黑" panose="020B0503020204020204" pitchFamily="34" charset="-122"/>
                <a:ea typeface="微软雅黑" panose="020B0503020204020204" pitchFamily="34" charset="-122"/>
              </a:rPr>
              <a:t> </a:t>
            </a:r>
            <a:r>
              <a:rPr lang="zh-CN" altLang="en-US" sz="8000" b="1" dirty="0">
                <a:solidFill>
                  <a:srgbClr val="00FFFF"/>
                </a:solidFill>
                <a:effectLst>
                  <a:glow rad="139700">
                    <a:schemeClr val="accent5">
                      <a:satMod val="175000"/>
                      <a:alpha val="40000"/>
                    </a:schemeClr>
                  </a:glow>
                </a:effectLst>
                <a:latin typeface="微软雅黑" panose="020B0503020204020204" pitchFamily="34" charset="-122"/>
                <a:ea typeface="微软雅黑" panose="020B0503020204020204" pitchFamily="34" charset="-122"/>
              </a:rPr>
              <a:t>目录</a:t>
            </a:r>
            <a:endParaRPr lang="zh-CN" altLang="en-US" sz="6000" b="1" dirty="0">
              <a:solidFill>
                <a:srgbClr val="00FFFF"/>
              </a:solidFill>
              <a:effectLst>
                <a:glow rad="139700">
                  <a:schemeClr val="accent5">
                    <a:satMod val="175000"/>
                    <a:alpha val="40000"/>
                  </a:schemeClr>
                </a:glow>
              </a:effectLst>
              <a:latin typeface="微软雅黑" panose="020B0503020204020204" pitchFamily="34" charset="-122"/>
              <a:ea typeface="微软雅黑" panose="020B0503020204020204" pitchFamily="34" charset="-122"/>
            </a:endParaRPr>
          </a:p>
        </p:txBody>
      </p:sp>
      <p:cxnSp>
        <p:nvCxnSpPr>
          <p:cNvPr id="9" name="直接连接符 8">
            <a:extLst>
              <a:ext uri="{FF2B5EF4-FFF2-40B4-BE49-F238E27FC236}">
                <a16:creationId xmlns:a16="http://schemas.microsoft.com/office/drawing/2014/main" id="{4F109BED-4D6A-4D3C-9340-82BA3C2F3CAF}"/>
              </a:ext>
            </a:extLst>
          </p:cNvPr>
          <p:cNvCxnSpPr/>
          <p:nvPr/>
        </p:nvCxnSpPr>
        <p:spPr>
          <a:xfrm>
            <a:off x="1838325" y="2152650"/>
            <a:ext cx="2838093" cy="0"/>
          </a:xfrm>
          <a:prstGeom prst="line">
            <a:avLst/>
          </a:prstGeom>
          <a:ln w="12700">
            <a:solidFill>
              <a:srgbClr val="00FFFF"/>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EBD2B14A-6ABC-4157-95D9-7D289F867713}"/>
              </a:ext>
            </a:extLst>
          </p:cNvPr>
          <p:cNvCxnSpPr/>
          <p:nvPr/>
        </p:nvCxnSpPr>
        <p:spPr>
          <a:xfrm>
            <a:off x="5991225" y="4838700"/>
            <a:ext cx="2838093" cy="0"/>
          </a:xfrm>
          <a:prstGeom prst="line">
            <a:avLst/>
          </a:prstGeom>
          <a:ln w="12700">
            <a:solidFill>
              <a:srgbClr val="00FFFF"/>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33C0179A-35D6-4777-9B04-CBC7C1A2D1D9}"/>
              </a:ext>
            </a:extLst>
          </p:cNvPr>
          <p:cNvCxnSpPr/>
          <p:nvPr/>
        </p:nvCxnSpPr>
        <p:spPr>
          <a:xfrm>
            <a:off x="2752368" y="4180284"/>
            <a:ext cx="2838093" cy="0"/>
          </a:xfrm>
          <a:prstGeom prst="line">
            <a:avLst/>
          </a:prstGeom>
          <a:ln w="12700">
            <a:solidFill>
              <a:srgbClr val="00FFFF"/>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C1A24491-5955-4C16-81BE-05A45F699B2B}"/>
              </a:ext>
            </a:extLst>
          </p:cNvPr>
          <p:cNvCxnSpPr/>
          <p:nvPr/>
        </p:nvCxnSpPr>
        <p:spPr>
          <a:xfrm>
            <a:off x="7096125" y="2152650"/>
            <a:ext cx="2838093" cy="0"/>
          </a:xfrm>
          <a:prstGeom prst="line">
            <a:avLst/>
          </a:prstGeom>
          <a:ln w="12700">
            <a:solidFill>
              <a:srgbClr val="00FFFF"/>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nvGrpSpPr>
          <p:cNvPr id="16" name="组合 15">
            <a:extLst>
              <a:ext uri="{FF2B5EF4-FFF2-40B4-BE49-F238E27FC236}">
                <a16:creationId xmlns:a16="http://schemas.microsoft.com/office/drawing/2014/main" id="{F7F632BF-9FF7-4056-9EB3-273B11A053BA}"/>
              </a:ext>
            </a:extLst>
          </p:cNvPr>
          <p:cNvGrpSpPr/>
          <p:nvPr/>
        </p:nvGrpSpPr>
        <p:grpSpPr>
          <a:xfrm>
            <a:off x="990600" y="2381250"/>
            <a:ext cx="1581150" cy="1047750"/>
            <a:chOff x="990600" y="2381250"/>
            <a:chExt cx="1581150" cy="1047750"/>
          </a:xfrm>
        </p:grpSpPr>
        <p:sp>
          <p:nvSpPr>
            <p:cNvPr id="13" name="矩形 12">
              <a:extLst>
                <a:ext uri="{FF2B5EF4-FFF2-40B4-BE49-F238E27FC236}">
                  <a16:creationId xmlns:a16="http://schemas.microsoft.com/office/drawing/2014/main" id="{920F2DF3-DD70-4184-B29C-D6FC63DB51E6}"/>
                </a:ext>
              </a:extLst>
            </p:cNvPr>
            <p:cNvSpPr/>
            <p:nvPr/>
          </p:nvSpPr>
          <p:spPr>
            <a:xfrm>
              <a:off x="990600" y="2381250"/>
              <a:ext cx="1581150" cy="1047750"/>
            </a:xfrm>
            <a:prstGeom prst="rect">
              <a:avLst/>
            </a:prstGeom>
            <a:no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A660F2DD-549D-4C93-9CBB-36ACEF5A1424}"/>
                </a:ext>
              </a:extLst>
            </p:cNvPr>
            <p:cNvSpPr txBox="1"/>
            <p:nvPr/>
          </p:nvSpPr>
          <p:spPr>
            <a:xfrm>
              <a:off x="990600" y="2381250"/>
              <a:ext cx="562975" cy="461665"/>
            </a:xfrm>
            <a:prstGeom prst="rect">
              <a:avLst/>
            </a:prstGeom>
            <a:noFill/>
          </p:spPr>
          <p:txBody>
            <a:bodyPr wrap="none" rtlCol="0">
              <a:spAutoFit/>
            </a:bodyPr>
            <a:lstStyle/>
            <a:p>
              <a:r>
                <a:rPr lang="en-US" altLang="zh-CN" sz="2400" b="1" dirty="0">
                  <a:solidFill>
                    <a:srgbClr val="00FFFF"/>
                  </a:solidFill>
                  <a:latin typeface="微软雅黑" panose="020B0503020204020204" pitchFamily="34" charset="-122"/>
                  <a:ea typeface="微软雅黑" panose="020B0503020204020204" pitchFamily="34" charset="-122"/>
                </a:rPr>
                <a:t>01</a:t>
              </a:r>
              <a:endParaRPr lang="zh-CN" altLang="en-US" sz="2400" b="1" dirty="0">
                <a:solidFill>
                  <a:srgbClr val="00FFFF"/>
                </a:solidFill>
                <a:latin typeface="微软雅黑" panose="020B0503020204020204" pitchFamily="34" charset="-122"/>
                <a:ea typeface="微软雅黑" panose="020B0503020204020204" pitchFamily="34" charset="-122"/>
              </a:endParaRPr>
            </a:p>
          </p:txBody>
        </p:sp>
        <p:sp>
          <p:nvSpPr>
            <p:cNvPr id="15" name="矩形 14">
              <a:extLst>
                <a:ext uri="{FF2B5EF4-FFF2-40B4-BE49-F238E27FC236}">
                  <a16:creationId xmlns:a16="http://schemas.microsoft.com/office/drawing/2014/main" id="{BABFB0CF-C130-4C41-82FB-7E557193F933}"/>
                </a:ext>
              </a:extLst>
            </p:cNvPr>
            <p:cNvSpPr/>
            <p:nvPr/>
          </p:nvSpPr>
          <p:spPr>
            <a:xfrm>
              <a:off x="1319945" y="2842915"/>
              <a:ext cx="1138372" cy="369332"/>
            </a:xfrm>
            <a:prstGeom prst="rect">
              <a:avLst/>
            </a:prstGeom>
          </p:spPr>
          <p:txBody>
            <a:bodyPr wrap="square">
              <a:spAutoFit/>
            </a:bodyPr>
            <a:lstStyle/>
            <a:p>
              <a:r>
                <a:rPr lang="zh-CN" altLang="en-US" dirty="0">
                  <a:solidFill>
                    <a:srgbClr val="00FFFF"/>
                  </a:solidFill>
                  <a:latin typeface="微软雅黑" panose="020B0503020204020204" pitchFamily="34" charset="-122"/>
                  <a:ea typeface="微软雅黑" panose="020B0503020204020204" pitchFamily="34" charset="-122"/>
                </a:rPr>
                <a:t>公司背景</a:t>
              </a:r>
            </a:p>
          </p:txBody>
        </p:sp>
      </p:grpSp>
      <p:grpSp>
        <p:nvGrpSpPr>
          <p:cNvPr id="17" name="组合 16">
            <a:extLst>
              <a:ext uri="{FF2B5EF4-FFF2-40B4-BE49-F238E27FC236}">
                <a16:creationId xmlns:a16="http://schemas.microsoft.com/office/drawing/2014/main" id="{E82FA63A-B8DC-4092-85A6-4A8FE29DAC1E}"/>
              </a:ext>
            </a:extLst>
          </p:cNvPr>
          <p:cNvGrpSpPr/>
          <p:nvPr/>
        </p:nvGrpSpPr>
        <p:grpSpPr>
          <a:xfrm>
            <a:off x="1253037" y="4468697"/>
            <a:ext cx="1581150" cy="1057766"/>
            <a:chOff x="990600" y="2381250"/>
            <a:chExt cx="1581150" cy="1057766"/>
          </a:xfrm>
        </p:grpSpPr>
        <p:sp>
          <p:nvSpPr>
            <p:cNvPr id="18" name="矩形 17">
              <a:extLst>
                <a:ext uri="{FF2B5EF4-FFF2-40B4-BE49-F238E27FC236}">
                  <a16:creationId xmlns:a16="http://schemas.microsoft.com/office/drawing/2014/main" id="{54D87C95-1B94-454C-BA15-1FF2ADAB8971}"/>
                </a:ext>
              </a:extLst>
            </p:cNvPr>
            <p:cNvSpPr/>
            <p:nvPr/>
          </p:nvSpPr>
          <p:spPr>
            <a:xfrm>
              <a:off x="990600" y="2381250"/>
              <a:ext cx="1581150" cy="1047750"/>
            </a:xfrm>
            <a:prstGeom prst="rect">
              <a:avLst/>
            </a:prstGeom>
            <a:no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C59724BD-4374-44FC-93B0-F602E9848CB4}"/>
                </a:ext>
              </a:extLst>
            </p:cNvPr>
            <p:cNvSpPr txBox="1"/>
            <p:nvPr/>
          </p:nvSpPr>
          <p:spPr>
            <a:xfrm>
              <a:off x="990600" y="2381250"/>
              <a:ext cx="562975" cy="461665"/>
            </a:xfrm>
            <a:prstGeom prst="rect">
              <a:avLst/>
            </a:prstGeom>
            <a:noFill/>
          </p:spPr>
          <p:txBody>
            <a:bodyPr wrap="none" rtlCol="0">
              <a:spAutoFit/>
            </a:bodyPr>
            <a:lstStyle/>
            <a:p>
              <a:r>
                <a:rPr lang="en-US" altLang="zh-CN" sz="2400" b="1" dirty="0">
                  <a:solidFill>
                    <a:srgbClr val="00FFFF"/>
                  </a:solidFill>
                  <a:latin typeface="微软雅黑" panose="020B0503020204020204" pitchFamily="34" charset="-122"/>
                  <a:ea typeface="微软雅黑" panose="020B0503020204020204" pitchFamily="34" charset="-122"/>
                </a:rPr>
                <a:t>03</a:t>
              </a:r>
              <a:endParaRPr lang="zh-CN" altLang="en-US" sz="2400" b="1" dirty="0">
                <a:solidFill>
                  <a:srgbClr val="00FFFF"/>
                </a:solidFill>
                <a:latin typeface="微软雅黑" panose="020B0503020204020204" pitchFamily="34" charset="-122"/>
                <a:ea typeface="微软雅黑" panose="020B0503020204020204" pitchFamily="34" charset="-122"/>
              </a:endParaRPr>
            </a:p>
          </p:txBody>
        </p:sp>
        <p:sp>
          <p:nvSpPr>
            <p:cNvPr id="20" name="矩形 19">
              <a:extLst>
                <a:ext uri="{FF2B5EF4-FFF2-40B4-BE49-F238E27FC236}">
                  <a16:creationId xmlns:a16="http://schemas.microsoft.com/office/drawing/2014/main" id="{63FCA381-92F3-415B-A6E4-FD42FCAF0811}"/>
                </a:ext>
              </a:extLst>
            </p:cNvPr>
            <p:cNvSpPr/>
            <p:nvPr/>
          </p:nvSpPr>
          <p:spPr>
            <a:xfrm>
              <a:off x="1282146" y="2792685"/>
              <a:ext cx="1138372" cy="646331"/>
            </a:xfrm>
            <a:prstGeom prst="rect">
              <a:avLst/>
            </a:prstGeom>
          </p:spPr>
          <p:txBody>
            <a:bodyPr wrap="square">
              <a:spAutoFit/>
            </a:bodyPr>
            <a:lstStyle/>
            <a:p>
              <a:r>
                <a:rPr lang="zh-CN" altLang="en-US" dirty="0">
                  <a:solidFill>
                    <a:srgbClr val="00FFFF"/>
                  </a:solidFill>
                  <a:latin typeface="微软雅黑" panose="020B0503020204020204" pitchFamily="34" charset="-122"/>
                  <a:ea typeface="微软雅黑" panose="020B0503020204020204" pitchFamily="34" charset="-122"/>
                </a:rPr>
                <a:t>与等保的联系</a:t>
              </a:r>
            </a:p>
          </p:txBody>
        </p:sp>
      </p:grpSp>
      <p:grpSp>
        <p:nvGrpSpPr>
          <p:cNvPr id="21" name="组合 20">
            <a:extLst>
              <a:ext uri="{FF2B5EF4-FFF2-40B4-BE49-F238E27FC236}">
                <a16:creationId xmlns:a16="http://schemas.microsoft.com/office/drawing/2014/main" id="{0DD322D9-B1C0-4EBF-B3DA-320B545ACF9E}"/>
              </a:ext>
            </a:extLst>
          </p:cNvPr>
          <p:cNvGrpSpPr/>
          <p:nvPr/>
        </p:nvGrpSpPr>
        <p:grpSpPr>
          <a:xfrm>
            <a:off x="8038743" y="4973242"/>
            <a:ext cx="1581150" cy="1047750"/>
            <a:chOff x="990600" y="2381250"/>
            <a:chExt cx="1581150" cy="1047750"/>
          </a:xfrm>
        </p:grpSpPr>
        <p:sp>
          <p:nvSpPr>
            <p:cNvPr id="22" name="矩形 21">
              <a:extLst>
                <a:ext uri="{FF2B5EF4-FFF2-40B4-BE49-F238E27FC236}">
                  <a16:creationId xmlns:a16="http://schemas.microsoft.com/office/drawing/2014/main" id="{DC59870C-2D82-448B-8889-67AF63FD37EC}"/>
                </a:ext>
              </a:extLst>
            </p:cNvPr>
            <p:cNvSpPr/>
            <p:nvPr/>
          </p:nvSpPr>
          <p:spPr>
            <a:xfrm>
              <a:off x="990600" y="2381250"/>
              <a:ext cx="1581150" cy="1047750"/>
            </a:xfrm>
            <a:prstGeom prst="rect">
              <a:avLst/>
            </a:prstGeom>
            <a:no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DA361A89-026B-4183-ADF9-7A7C6E42F842}"/>
                </a:ext>
              </a:extLst>
            </p:cNvPr>
            <p:cNvSpPr txBox="1"/>
            <p:nvPr/>
          </p:nvSpPr>
          <p:spPr>
            <a:xfrm>
              <a:off x="990600" y="2381250"/>
              <a:ext cx="562975" cy="461665"/>
            </a:xfrm>
            <a:prstGeom prst="rect">
              <a:avLst/>
            </a:prstGeom>
            <a:noFill/>
          </p:spPr>
          <p:txBody>
            <a:bodyPr wrap="none" rtlCol="0">
              <a:spAutoFit/>
            </a:bodyPr>
            <a:lstStyle/>
            <a:p>
              <a:r>
                <a:rPr lang="en-US" altLang="zh-CN" sz="2400" b="1" dirty="0">
                  <a:solidFill>
                    <a:srgbClr val="00FFFF"/>
                  </a:solidFill>
                  <a:latin typeface="微软雅黑" panose="020B0503020204020204" pitchFamily="34" charset="-122"/>
                  <a:ea typeface="微软雅黑" panose="020B0503020204020204" pitchFamily="34" charset="-122"/>
                </a:rPr>
                <a:t>04</a:t>
              </a:r>
              <a:endParaRPr lang="zh-CN" altLang="en-US" sz="2400" b="1" dirty="0">
                <a:solidFill>
                  <a:srgbClr val="00FFFF"/>
                </a:solidFill>
                <a:latin typeface="微软雅黑" panose="020B0503020204020204" pitchFamily="34" charset="-122"/>
                <a:ea typeface="微软雅黑" panose="020B0503020204020204" pitchFamily="34" charset="-122"/>
              </a:endParaRPr>
            </a:p>
          </p:txBody>
        </p:sp>
        <p:sp>
          <p:nvSpPr>
            <p:cNvPr id="24" name="矩形 23">
              <a:extLst>
                <a:ext uri="{FF2B5EF4-FFF2-40B4-BE49-F238E27FC236}">
                  <a16:creationId xmlns:a16="http://schemas.microsoft.com/office/drawing/2014/main" id="{9BE863DE-CCA6-458E-8347-4ECE45F858B1}"/>
                </a:ext>
              </a:extLst>
            </p:cNvPr>
            <p:cNvSpPr/>
            <p:nvPr/>
          </p:nvSpPr>
          <p:spPr>
            <a:xfrm>
              <a:off x="1288357" y="2824540"/>
              <a:ext cx="1138372" cy="369332"/>
            </a:xfrm>
            <a:prstGeom prst="rect">
              <a:avLst/>
            </a:prstGeom>
          </p:spPr>
          <p:txBody>
            <a:bodyPr wrap="square">
              <a:spAutoFit/>
            </a:bodyPr>
            <a:lstStyle/>
            <a:p>
              <a:r>
                <a:rPr lang="zh-CN" altLang="en-US" dirty="0">
                  <a:solidFill>
                    <a:srgbClr val="00FFFF"/>
                  </a:solidFill>
                  <a:latin typeface="微软雅黑" panose="020B0503020204020204" pitchFamily="34" charset="-122"/>
                  <a:ea typeface="微软雅黑" panose="020B0503020204020204" pitchFamily="34" charset="-122"/>
                </a:rPr>
                <a:t>个人看法</a:t>
              </a:r>
            </a:p>
          </p:txBody>
        </p:sp>
      </p:grpSp>
      <p:grpSp>
        <p:nvGrpSpPr>
          <p:cNvPr id="25" name="组合 24">
            <a:extLst>
              <a:ext uri="{FF2B5EF4-FFF2-40B4-BE49-F238E27FC236}">
                <a16:creationId xmlns:a16="http://schemas.microsoft.com/office/drawing/2014/main" id="{6C525E52-4DEA-4F4E-B9B9-36EE56F91411}"/>
              </a:ext>
            </a:extLst>
          </p:cNvPr>
          <p:cNvGrpSpPr/>
          <p:nvPr/>
        </p:nvGrpSpPr>
        <p:grpSpPr>
          <a:xfrm>
            <a:off x="9020185" y="2411372"/>
            <a:ext cx="1581150" cy="1047750"/>
            <a:chOff x="990600" y="2381250"/>
            <a:chExt cx="1581150" cy="1047750"/>
          </a:xfrm>
        </p:grpSpPr>
        <p:sp>
          <p:nvSpPr>
            <p:cNvPr id="26" name="矩形 25">
              <a:extLst>
                <a:ext uri="{FF2B5EF4-FFF2-40B4-BE49-F238E27FC236}">
                  <a16:creationId xmlns:a16="http://schemas.microsoft.com/office/drawing/2014/main" id="{902D2DAC-BCDD-4F07-990A-35EC647787C8}"/>
                </a:ext>
              </a:extLst>
            </p:cNvPr>
            <p:cNvSpPr/>
            <p:nvPr/>
          </p:nvSpPr>
          <p:spPr>
            <a:xfrm>
              <a:off x="990600" y="2381250"/>
              <a:ext cx="1581150" cy="1047750"/>
            </a:xfrm>
            <a:prstGeom prst="rect">
              <a:avLst/>
            </a:prstGeom>
            <a:no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1FAB5B94-921E-48E2-A396-46087766D07C}"/>
                </a:ext>
              </a:extLst>
            </p:cNvPr>
            <p:cNvSpPr txBox="1"/>
            <p:nvPr/>
          </p:nvSpPr>
          <p:spPr>
            <a:xfrm>
              <a:off x="990600" y="2381250"/>
              <a:ext cx="562975" cy="461665"/>
            </a:xfrm>
            <a:prstGeom prst="rect">
              <a:avLst/>
            </a:prstGeom>
            <a:noFill/>
          </p:spPr>
          <p:txBody>
            <a:bodyPr wrap="none" rtlCol="0">
              <a:spAutoFit/>
            </a:bodyPr>
            <a:lstStyle/>
            <a:p>
              <a:r>
                <a:rPr lang="en-US" altLang="zh-CN" sz="2400" b="1" dirty="0">
                  <a:solidFill>
                    <a:srgbClr val="00FFFF"/>
                  </a:solidFill>
                  <a:latin typeface="微软雅黑" panose="020B0503020204020204" pitchFamily="34" charset="-122"/>
                  <a:ea typeface="微软雅黑" panose="020B0503020204020204" pitchFamily="34" charset="-122"/>
                </a:rPr>
                <a:t>02</a:t>
              </a:r>
              <a:endParaRPr lang="zh-CN" altLang="en-US" sz="2400" b="1" dirty="0">
                <a:solidFill>
                  <a:srgbClr val="00FFFF"/>
                </a:solidFill>
                <a:latin typeface="微软雅黑" panose="020B0503020204020204" pitchFamily="34" charset="-122"/>
                <a:ea typeface="微软雅黑" panose="020B0503020204020204" pitchFamily="34" charset="-122"/>
              </a:endParaRPr>
            </a:p>
          </p:txBody>
        </p:sp>
        <p:sp>
          <p:nvSpPr>
            <p:cNvPr id="28" name="矩形 27">
              <a:extLst>
                <a:ext uri="{FF2B5EF4-FFF2-40B4-BE49-F238E27FC236}">
                  <a16:creationId xmlns:a16="http://schemas.microsoft.com/office/drawing/2014/main" id="{5DB6C529-E658-4FE3-9D48-E729FE1C98BB}"/>
                </a:ext>
              </a:extLst>
            </p:cNvPr>
            <p:cNvSpPr/>
            <p:nvPr/>
          </p:nvSpPr>
          <p:spPr>
            <a:xfrm>
              <a:off x="1272087" y="2824919"/>
              <a:ext cx="1138372" cy="369332"/>
            </a:xfrm>
            <a:prstGeom prst="rect">
              <a:avLst/>
            </a:prstGeom>
          </p:spPr>
          <p:txBody>
            <a:bodyPr wrap="square">
              <a:spAutoFit/>
            </a:bodyPr>
            <a:lstStyle/>
            <a:p>
              <a:r>
                <a:rPr lang="zh-CN" altLang="en-US" dirty="0">
                  <a:solidFill>
                    <a:srgbClr val="00FFFF"/>
                  </a:solidFill>
                  <a:latin typeface="微软雅黑" panose="020B0503020204020204" pitchFamily="34" charset="-122"/>
                  <a:ea typeface="微软雅黑" panose="020B0503020204020204" pitchFamily="34" charset="-122"/>
                </a:rPr>
                <a:t>产品简介</a:t>
              </a:r>
            </a:p>
          </p:txBody>
        </p:sp>
      </p:grpSp>
    </p:spTree>
    <p:extLst>
      <p:ext uri="{BB962C8B-B14F-4D97-AF65-F5344CB8AC3E}">
        <p14:creationId xmlns:p14="http://schemas.microsoft.com/office/powerpoint/2010/main" val="3982362004"/>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2"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right)">
                                      <p:cBhvr>
                                        <p:cTn id="14" dur="500"/>
                                        <p:tgtEl>
                                          <p:spTgt spid="9"/>
                                        </p:tgtEl>
                                      </p:cBhvr>
                                    </p:animEffect>
                                  </p:childTnLst>
                                </p:cTn>
                              </p:par>
                              <p:par>
                                <p:cTn id="15" presetID="22" presetClass="entr" presetSubtype="8"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par>
                                <p:cTn id="18" presetID="22" presetClass="entr" presetSubtype="2"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wipe(right)">
                                      <p:cBhvr>
                                        <p:cTn id="20" dur="500"/>
                                        <p:tgtEl>
                                          <p:spTgt spid="11"/>
                                        </p:tgtEl>
                                      </p:cBhvr>
                                    </p:animEffect>
                                  </p:childTnLst>
                                </p:cTn>
                              </p:par>
                              <p:par>
                                <p:cTn id="21" presetID="22" presetClass="entr" presetSubtype="8"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fill="hold"/>
                                        <p:tgtEl>
                                          <p:spTgt spid="16"/>
                                        </p:tgtEl>
                                        <p:attrNameLst>
                                          <p:attrName>ppt_x</p:attrName>
                                        </p:attrNameLst>
                                      </p:cBhvr>
                                      <p:tavLst>
                                        <p:tav tm="0">
                                          <p:val>
                                            <p:strVal val="0-#ppt_w/2"/>
                                          </p:val>
                                        </p:tav>
                                        <p:tav tm="100000">
                                          <p:val>
                                            <p:strVal val="#ppt_x"/>
                                          </p:val>
                                        </p:tav>
                                      </p:tavLst>
                                    </p:anim>
                                    <p:anim calcmode="lin" valueType="num">
                                      <p:cBhvr additive="base">
                                        <p:cTn id="29" dur="500" fill="hold"/>
                                        <p:tgtEl>
                                          <p:spTgt spid="16"/>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0"/>
                                  </p:stCondLst>
                                  <p:childTnLst>
                                    <p:set>
                                      <p:cBhvr>
                                        <p:cTn id="31" dur="1" fill="hold">
                                          <p:stCondLst>
                                            <p:cond delay="0"/>
                                          </p:stCondLst>
                                        </p:cTn>
                                        <p:tgtEl>
                                          <p:spTgt spid="25"/>
                                        </p:tgtEl>
                                        <p:attrNameLst>
                                          <p:attrName>style.visibility</p:attrName>
                                        </p:attrNameLst>
                                      </p:cBhvr>
                                      <p:to>
                                        <p:strVal val="visible"/>
                                      </p:to>
                                    </p:set>
                                    <p:anim calcmode="lin" valueType="num">
                                      <p:cBhvr additive="base">
                                        <p:cTn id="32" dur="500" fill="hold"/>
                                        <p:tgtEl>
                                          <p:spTgt spid="25"/>
                                        </p:tgtEl>
                                        <p:attrNameLst>
                                          <p:attrName>ppt_x</p:attrName>
                                        </p:attrNameLst>
                                      </p:cBhvr>
                                      <p:tavLst>
                                        <p:tav tm="0">
                                          <p:val>
                                            <p:strVal val="1+#ppt_w/2"/>
                                          </p:val>
                                        </p:tav>
                                        <p:tav tm="100000">
                                          <p:val>
                                            <p:strVal val="#ppt_x"/>
                                          </p:val>
                                        </p:tav>
                                      </p:tavLst>
                                    </p:anim>
                                    <p:anim calcmode="lin" valueType="num">
                                      <p:cBhvr additive="base">
                                        <p:cTn id="33" dur="500" fill="hold"/>
                                        <p:tgtEl>
                                          <p:spTgt spid="25"/>
                                        </p:tgtEl>
                                        <p:attrNameLst>
                                          <p:attrName>ppt_y</p:attrName>
                                        </p:attrNameLst>
                                      </p:cBhvr>
                                      <p:tavLst>
                                        <p:tav tm="0">
                                          <p:val>
                                            <p:strVal val="#ppt_y"/>
                                          </p:val>
                                        </p:tav>
                                        <p:tav tm="100000">
                                          <p:val>
                                            <p:strVal val="#ppt_y"/>
                                          </p:val>
                                        </p:tav>
                                      </p:tavLst>
                                    </p:anim>
                                  </p:childTnLst>
                                </p:cTn>
                              </p:par>
                              <p:par>
                                <p:cTn id="34" presetID="2" presetClass="entr" presetSubtype="8" fill="hold" nodeType="withEffect">
                                  <p:stCondLst>
                                    <p:cond delay="0"/>
                                  </p:stCondLst>
                                  <p:childTnLst>
                                    <p:set>
                                      <p:cBhvr>
                                        <p:cTn id="35" dur="1" fill="hold">
                                          <p:stCondLst>
                                            <p:cond delay="0"/>
                                          </p:stCondLst>
                                        </p:cTn>
                                        <p:tgtEl>
                                          <p:spTgt spid="17"/>
                                        </p:tgtEl>
                                        <p:attrNameLst>
                                          <p:attrName>style.visibility</p:attrName>
                                        </p:attrNameLst>
                                      </p:cBhvr>
                                      <p:to>
                                        <p:strVal val="visible"/>
                                      </p:to>
                                    </p:set>
                                    <p:anim calcmode="lin" valueType="num">
                                      <p:cBhvr additive="base">
                                        <p:cTn id="36" dur="500" fill="hold"/>
                                        <p:tgtEl>
                                          <p:spTgt spid="17"/>
                                        </p:tgtEl>
                                        <p:attrNameLst>
                                          <p:attrName>ppt_x</p:attrName>
                                        </p:attrNameLst>
                                      </p:cBhvr>
                                      <p:tavLst>
                                        <p:tav tm="0">
                                          <p:val>
                                            <p:strVal val="0-#ppt_w/2"/>
                                          </p:val>
                                        </p:tav>
                                        <p:tav tm="100000">
                                          <p:val>
                                            <p:strVal val="#ppt_x"/>
                                          </p:val>
                                        </p:tav>
                                      </p:tavLst>
                                    </p:anim>
                                    <p:anim calcmode="lin" valueType="num">
                                      <p:cBhvr additive="base">
                                        <p:cTn id="37" dur="500" fill="hold"/>
                                        <p:tgtEl>
                                          <p:spTgt spid="17"/>
                                        </p:tgtEl>
                                        <p:attrNameLst>
                                          <p:attrName>ppt_y</p:attrName>
                                        </p:attrNameLst>
                                      </p:cBhvr>
                                      <p:tavLst>
                                        <p:tav tm="0">
                                          <p:val>
                                            <p:strVal val="#ppt_y"/>
                                          </p:val>
                                        </p:tav>
                                        <p:tav tm="100000">
                                          <p:val>
                                            <p:strVal val="#ppt_y"/>
                                          </p:val>
                                        </p:tav>
                                      </p:tavLst>
                                    </p:anim>
                                  </p:childTnLst>
                                </p:cTn>
                              </p:par>
                              <p:par>
                                <p:cTn id="38" presetID="2" presetClass="entr" presetSubtype="2" fill="hold" nodeType="withEffect">
                                  <p:stCondLst>
                                    <p:cond delay="0"/>
                                  </p:stCondLst>
                                  <p:childTnLst>
                                    <p:set>
                                      <p:cBhvr>
                                        <p:cTn id="39" dur="1" fill="hold">
                                          <p:stCondLst>
                                            <p:cond delay="0"/>
                                          </p:stCondLst>
                                        </p:cTn>
                                        <p:tgtEl>
                                          <p:spTgt spid="21"/>
                                        </p:tgtEl>
                                        <p:attrNameLst>
                                          <p:attrName>style.visibility</p:attrName>
                                        </p:attrNameLst>
                                      </p:cBhvr>
                                      <p:to>
                                        <p:strVal val="visible"/>
                                      </p:to>
                                    </p:set>
                                    <p:anim calcmode="lin" valueType="num">
                                      <p:cBhvr additive="base">
                                        <p:cTn id="40" dur="500" fill="hold"/>
                                        <p:tgtEl>
                                          <p:spTgt spid="21"/>
                                        </p:tgtEl>
                                        <p:attrNameLst>
                                          <p:attrName>ppt_x</p:attrName>
                                        </p:attrNameLst>
                                      </p:cBhvr>
                                      <p:tavLst>
                                        <p:tav tm="0">
                                          <p:val>
                                            <p:strVal val="1+#ppt_w/2"/>
                                          </p:val>
                                        </p:tav>
                                        <p:tav tm="100000">
                                          <p:val>
                                            <p:strVal val="#ppt_x"/>
                                          </p:val>
                                        </p:tav>
                                      </p:tavLst>
                                    </p:anim>
                                    <p:anim calcmode="lin" valueType="num">
                                      <p:cBhvr additive="base">
                                        <p:cTn id="41"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3C0B11BC-E385-4158-81C5-A0E4BA0A93EE}"/>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t="21528" b="18750"/>
          <a:stretch/>
        </p:blipFill>
        <p:spPr>
          <a:xfrm>
            <a:off x="0" y="1476374"/>
            <a:ext cx="12192000" cy="4095751"/>
          </a:xfrm>
          <a:prstGeom prst="rect">
            <a:avLst/>
          </a:prstGeom>
        </p:spPr>
      </p:pic>
      <p:sp>
        <p:nvSpPr>
          <p:cNvPr id="4" name="TextBox 48">
            <a:extLst>
              <a:ext uri="{FF2B5EF4-FFF2-40B4-BE49-F238E27FC236}">
                <a16:creationId xmlns:a16="http://schemas.microsoft.com/office/drawing/2014/main" id="{6C9543A8-CF53-4BC4-AF5C-EFFB2688D600}"/>
              </a:ext>
            </a:extLst>
          </p:cNvPr>
          <p:cNvSpPr txBox="1"/>
          <p:nvPr/>
        </p:nvSpPr>
        <p:spPr>
          <a:xfrm>
            <a:off x="5785873" y="2647969"/>
            <a:ext cx="2816312" cy="615553"/>
          </a:xfrm>
          <a:prstGeom prst="rect">
            <a:avLst/>
          </a:prstGeom>
          <a:noFill/>
        </p:spPr>
        <p:txBody>
          <a:bodyPr wrap="square" lIns="0" tIns="0" rIns="0" bIns="0" rtlCol="0">
            <a:spAutoFit/>
          </a:bodyPr>
          <a:lstStyle/>
          <a:p>
            <a:r>
              <a:rPr lang="zh-CN" altLang="en-US" sz="4000" b="1" dirty="0">
                <a:solidFill>
                  <a:srgbClr val="00FFFF"/>
                </a:solidFill>
                <a:latin typeface="微软雅黑" pitchFamily="34" charset="-122"/>
                <a:ea typeface="微软雅黑" pitchFamily="34" charset="-122"/>
                <a:cs typeface="宋体" charset="-122"/>
              </a:rPr>
              <a:t>公司背景</a:t>
            </a:r>
            <a:endParaRPr lang="en-GB" altLang="zh-CN" sz="3600" b="1" dirty="0">
              <a:solidFill>
                <a:srgbClr val="00FFFF"/>
              </a:solidFill>
              <a:latin typeface="微软雅黑" panose="020B0503020204020204" pitchFamily="34" charset="-122"/>
              <a:ea typeface="微软雅黑" panose="020B0503020204020204" pitchFamily="34" charset="-122"/>
              <a:cs typeface="+mn-ea"/>
              <a:sym typeface="+mn-lt"/>
            </a:endParaRPr>
          </a:p>
        </p:txBody>
      </p:sp>
      <p:sp>
        <p:nvSpPr>
          <p:cNvPr id="6" name="矩形 259">
            <a:extLst>
              <a:ext uri="{FF2B5EF4-FFF2-40B4-BE49-F238E27FC236}">
                <a16:creationId xmlns:a16="http://schemas.microsoft.com/office/drawing/2014/main" id="{2F34D734-6814-408E-8CEB-84AD54696AB8}"/>
              </a:ext>
            </a:extLst>
          </p:cNvPr>
          <p:cNvSpPr>
            <a:spLocks noChangeArrowheads="1"/>
          </p:cNvSpPr>
          <p:nvPr/>
        </p:nvSpPr>
        <p:spPr bwMode="auto">
          <a:xfrm>
            <a:off x="4241726" y="2167795"/>
            <a:ext cx="1561914" cy="1575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5023" tIns="32511" rIns="65023" bIns="3251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800" cap="all" spc="213" dirty="0">
                <a:solidFill>
                  <a:srgbClr val="00FFFF"/>
                </a:solidFill>
                <a:latin typeface="Impact" panose="020B0806030902050204" pitchFamily="34" charset="0"/>
                <a:cs typeface="Arial" panose="020B0604020202020204" pitchFamily="34" charset="0"/>
              </a:rPr>
              <a:t>01</a:t>
            </a:r>
            <a:endParaRPr lang="zh-CN" altLang="en-US" sz="9800" cap="all" spc="213" dirty="0">
              <a:solidFill>
                <a:srgbClr val="00FFFF"/>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1073325589"/>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iterate type="lt">
                                    <p:tmPct val="30000"/>
                                  </p:iterate>
                                  <p:childTnLst>
                                    <p:set>
                                      <p:cBhvr>
                                        <p:cTn id="10" dur="1" fill="hold">
                                          <p:stCondLst>
                                            <p:cond delay="0"/>
                                          </p:stCondLst>
                                        </p:cTn>
                                        <p:tgtEl>
                                          <p:spTgt spid="4"/>
                                        </p:tgtEl>
                                        <p:attrNameLst>
                                          <p:attrName>style.visibility</p:attrName>
                                        </p:attrNameLst>
                                      </p:cBhvr>
                                      <p:to>
                                        <p:strVal val="visible"/>
                                      </p:to>
                                    </p:set>
                                    <p:animEffect transition="in" filter="wipe(left)">
                                      <p:cBhvr>
                                        <p:cTn id="11" dur="200"/>
                                        <p:tgtEl>
                                          <p:spTgt spid="4"/>
                                        </p:tgtEl>
                                      </p:cBhvr>
                                    </p:animEffect>
                                  </p:childTnLst>
                                </p:cTn>
                              </p:par>
                            </p:childTnLst>
                          </p:cTn>
                        </p:par>
                        <p:par>
                          <p:cTn id="12" fill="hold">
                            <p:stCondLst>
                              <p:cond delay="88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6"/>
                                        </p:tgtEl>
                                        <p:attrNameLst>
                                          <p:attrName>ppt_y</p:attrName>
                                        </p:attrNameLst>
                                      </p:cBhvr>
                                      <p:tavLst>
                                        <p:tav tm="0">
                                          <p:val>
                                            <p:strVal val="#ppt_y"/>
                                          </p:val>
                                        </p:tav>
                                        <p:tav tm="100000">
                                          <p:val>
                                            <p:strVal val="#ppt_y"/>
                                          </p:val>
                                        </p:tav>
                                      </p:tavLst>
                                    </p:anim>
                                    <p:anim calcmode="lin" valueType="num">
                                      <p:cBhvr>
                                        <p:cTn id="17"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6"/>
                                        </p:tgtEl>
                                      </p:cBhvr>
                                    </p:animEffect>
                                  </p:childTnLst>
                                </p:cTn>
                              </p:par>
                            </p:childTnLst>
                          </p:cTn>
                        </p:par>
                        <p:par>
                          <p:cTn id="20" fill="hold">
                            <p:stCondLst>
                              <p:cond delay="1430"/>
                            </p:stCondLst>
                            <p:childTnLst>
                              <p:par>
                                <p:cTn id="21" presetID="26" presetClass="emph" presetSubtype="0" fill="hold" grpId="1" nodeType="afterEffect">
                                  <p:stCondLst>
                                    <p:cond delay="0"/>
                                  </p:stCondLst>
                                  <p:iterate type="lt">
                                    <p:tmPct val="0"/>
                                  </p:iterate>
                                  <p:childTnLst>
                                    <p:animEffect transition="out" filter="fade">
                                      <p:cBhvr>
                                        <p:cTn id="22" dur="500" tmFilter="0, 0; .2, .5; .8, .5; 1, 0"/>
                                        <p:tgtEl>
                                          <p:spTgt spid="6"/>
                                        </p:tgtEl>
                                      </p:cBhvr>
                                    </p:animEffect>
                                    <p:animScale>
                                      <p:cBhvr>
                                        <p:cTn id="23" dur="250" autoRev="1" fill="hold"/>
                                        <p:tgtEl>
                                          <p:spTgt spid="6"/>
                                        </p:tgtEl>
                                      </p:cBhvr>
                                      <p:by x="105000" y="105000"/>
                                    </p:animScale>
                                  </p:childTnLst>
                                </p:cTn>
                              </p:par>
                              <p:par>
                                <p:cTn id="24" presetID="36" presetClass="emph" presetSubtype="0" fill="hold" grpId="1" nodeType="withEffect">
                                  <p:stCondLst>
                                    <p:cond delay="0"/>
                                  </p:stCondLst>
                                  <p:iterate type="lt">
                                    <p:tmPct val="30000"/>
                                  </p:iterate>
                                  <p:childTnLst>
                                    <p:animScale>
                                      <p:cBhvr>
                                        <p:cTn id="25" dur="50" autoRev="1" fill="hold">
                                          <p:stCondLst>
                                            <p:cond delay="0"/>
                                          </p:stCondLst>
                                        </p:cTn>
                                        <p:tgtEl>
                                          <p:spTgt spid="4"/>
                                        </p:tgtEl>
                                      </p:cBhvr>
                                      <p:to x="80000" y="100000"/>
                                    </p:animScale>
                                    <p:anim by="(#ppt_w*0.10)" calcmode="lin" valueType="num">
                                      <p:cBhvr>
                                        <p:cTn id="26" dur="50" autoRev="1" fill="hold">
                                          <p:stCondLst>
                                            <p:cond delay="0"/>
                                          </p:stCondLst>
                                        </p:cTn>
                                        <p:tgtEl>
                                          <p:spTgt spid="4"/>
                                        </p:tgtEl>
                                        <p:attrNameLst>
                                          <p:attrName>ppt_x</p:attrName>
                                        </p:attrNameLst>
                                      </p:cBhvr>
                                    </p:anim>
                                    <p:anim by="(-#ppt_w*0.10)" calcmode="lin" valueType="num">
                                      <p:cBhvr>
                                        <p:cTn id="27" dur="50" autoRev="1" fill="hold">
                                          <p:stCondLst>
                                            <p:cond delay="0"/>
                                          </p:stCondLst>
                                        </p:cTn>
                                        <p:tgtEl>
                                          <p:spTgt spid="4"/>
                                        </p:tgtEl>
                                        <p:attrNameLst>
                                          <p:attrName>ppt_y</p:attrName>
                                        </p:attrNameLst>
                                      </p:cBhvr>
                                    </p:anim>
                                    <p:animRot by="-480000">
                                      <p:cBhvr>
                                        <p:cTn id="28" dur="50" autoRev="1"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p:bldP spid="6"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Group 3">
            <a:extLst>
              <a:ext uri="{FF2B5EF4-FFF2-40B4-BE49-F238E27FC236}">
                <a16:creationId xmlns:a16="http://schemas.microsoft.com/office/drawing/2014/main" id="{846490B7-982B-4A03-A63B-04B1906C2C0F}"/>
              </a:ext>
            </a:extLst>
          </p:cNvPr>
          <p:cNvPicPr>
            <a:picLocks noGrp="1" noChangeAspect="1" noChangeArrowheads="1"/>
          </p:cNvPicPr>
          <p:nvPr/>
        </p:nvPicPr>
        <p:blipFill>
          <a:blip r:embed="rId3" cstate="print"/>
          <a:srcRect/>
          <a:stretch>
            <a:fillRect/>
          </a:stretch>
        </p:blipFill>
        <p:spPr bwMode="auto">
          <a:xfrm>
            <a:off x="6791606" y="3526207"/>
            <a:ext cx="1279352" cy="60325"/>
          </a:xfrm>
          <a:prstGeom prst="rect">
            <a:avLst/>
          </a:prstGeom>
          <a:noFill/>
          <a:ln>
            <a:solidFill>
              <a:srgbClr val="00FFFF"/>
            </a:solidFill>
          </a:ln>
        </p:spPr>
      </p:pic>
      <p:pic>
        <p:nvPicPr>
          <p:cNvPr id="11" name="Group 1">
            <a:extLst>
              <a:ext uri="{FF2B5EF4-FFF2-40B4-BE49-F238E27FC236}">
                <a16:creationId xmlns:a16="http://schemas.microsoft.com/office/drawing/2014/main" id="{5384C211-622B-46BC-A61A-FDB26559CDD9}"/>
              </a:ext>
            </a:extLst>
          </p:cNvPr>
          <p:cNvPicPr>
            <a:picLocks noGrp="1" noChangeAspect="1" noChangeArrowheads="1"/>
          </p:cNvPicPr>
          <p:nvPr/>
        </p:nvPicPr>
        <p:blipFill>
          <a:blip r:embed="rId4" cstate="print"/>
          <a:srcRect/>
          <a:stretch>
            <a:fillRect/>
          </a:stretch>
        </p:blipFill>
        <p:spPr bwMode="auto">
          <a:xfrm>
            <a:off x="2510697" y="3517900"/>
            <a:ext cx="1277765" cy="58738"/>
          </a:xfrm>
          <a:prstGeom prst="rect">
            <a:avLst/>
          </a:prstGeom>
          <a:noFill/>
          <a:ln>
            <a:solidFill>
              <a:srgbClr val="00FFFF"/>
            </a:solidFill>
          </a:ln>
        </p:spPr>
      </p:pic>
      <p:pic>
        <p:nvPicPr>
          <p:cNvPr id="12" name="Group 2">
            <a:extLst>
              <a:ext uri="{FF2B5EF4-FFF2-40B4-BE49-F238E27FC236}">
                <a16:creationId xmlns:a16="http://schemas.microsoft.com/office/drawing/2014/main" id="{F1780FD3-7B82-444F-851D-430D6772990B}"/>
              </a:ext>
            </a:extLst>
          </p:cNvPr>
          <p:cNvPicPr>
            <a:picLocks noGrp="1" noChangeAspect="1" noChangeArrowheads="1"/>
          </p:cNvPicPr>
          <p:nvPr/>
        </p:nvPicPr>
        <p:blipFill>
          <a:blip r:embed="rId5" cstate="print"/>
          <a:srcRect/>
          <a:stretch>
            <a:fillRect/>
          </a:stretch>
        </p:blipFill>
        <p:spPr bwMode="auto">
          <a:xfrm>
            <a:off x="3972587" y="3522664"/>
            <a:ext cx="1128561" cy="60325"/>
          </a:xfrm>
          <a:prstGeom prst="rect">
            <a:avLst/>
          </a:prstGeom>
          <a:noFill/>
          <a:ln>
            <a:solidFill>
              <a:srgbClr val="00FFFF"/>
            </a:solidFill>
          </a:ln>
        </p:spPr>
      </p:pic>
      <p:pic>
        <p:nvPicPr>
          <p:cNvPr id="13" name="Group 3">
            <a:extLst>
              <a:ext uri="{FF2B5EF4-FFF2-40B4-BE49-F238E27FC236}">
                <a16:creationId xmlns:a16="http://schemas.microsoft.com/office/drawing/2014/main" id="{FF0BC437-71D2-409C-8665-D380F36BC7A4}"/>
              </a:ext>
            </a:extLst>
          </p:cNvPr>
          <p:cNvPicPr>
            <a:picLocks noGrp="1" noChangeAspect="1" noChangeArrowheads="1"/>
          </p:cNvPicPr>
          <p:nvPr/>
        </p:nvPicPr>
        <p:blipFill>
          <a:blip r:embed="rId3" cstate="print"/>
          <a:srcRect/>
          <a:stretch>
            <a:fillRect/>
          </a:stretch>
        </p:blipFill>
        <p:spPr bwMode="auto">
          <a:xfrm>
            <a:off x="5310670" y="3524250"/>
            <a:ext cx="1279352" cy="60325"/>
          </a:xfrm>
          <a:prstGeom prst="rect">
            <a:avLst/>
          </a:prstGeom>
          <a:noFill/>
          <a:ln>
            <a:solidFill>
              <a:srgbClr val="00FFFF"/>
            </a:solidFill>
          </a:ln>
        </p:spPr>
      </p:pic>
      <p:sp>
        <p:nvSpPr>
          <p:cNvPr id="14" name="Oval 40">
            <a:extLst>
              <a:ext uri="{FF2B5EF4-FFF2-40B4-BE49-F238E27FC236}">
                <a16:creationId xmlns:a16="http://schemas.microsoft.com/office/drawing/2014/main" id="{D080F949-D0C1-4DFE-9BD0-49CD4407FBAC}"/>
              </a:ext>
            </a:extLst>
          </p:cNvPr>
          <p:cNvSpPr/>
          <p:nvPr/>
        </p:nvSpPr>
        <p:spPr>
          <a:xfrm rot="16200000">
            <a:off x="2312273" y="3436951"/>
            <a:ext cx="185737" cy="192062"/>
          </a:xfrm>
          <a:prstGeom prst="ellipse">
            <a:avLst/>
          </a:prstGeom>
          <a:noFill/>
          <a:ln w="25400">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100" noProof="1">
              <a:latin typeface="微软雅黑" panose="020B0503020204020204" pitchFamily="34" charset="-122"/>
              <a:ea typeface="微软雅黑" panose="020B0503020204020204" pitchFamily="34" charset="-122"/>
            </a:endParaRPr>
          </a:p>
        </p:txBody>
      </p:sp>
      <p:sp>
        <p:nvSpPr>
          <p:cNvPr id="15" name="Oval 41">
            <a:extLst>
              <a:ext uri="{FF2B5EF4-FFF2-40B4-BE49-F238E27FC236}">
                <a16:creationId xmlns:a16="http://schemas.microsoft.com/office/drawing/2014/main" id="{7E666AAC-969F-4BAB-AC5F-972DFF2E7DAD}"/>
              </a:ext>
            </a:extLst>
          </p:cNvPr>
          <p:cNvSpPr/>
          <p:nvPr/>
        </p:nvSpPr>
        <p:spPr>
          <a:xfrm rot="16200000">
            <a:off x="3775752" y="3450748"/>
            <a:ext cx="184150" cy="193649"/>
          </a:xfrm>
          <a:prstGeom prst="ellipse">
            <a:avLst/>
          </a:prstGeom>
          <a:noFill/>
          <a:ln w="25400">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000" noProof="1"/>
          </a:p>
        </p:txBody>
      </p:sp>
      <p:sp>
        <p:nvSpPr>
          <p:cNvPr id="16" name="Isosceles Triangle 45">
            <a:extLst>
              <a:ext uri="{FF2B5EF4-FFF2-40B4-BE49-F238E27FC236}">
                <a16:creationId xmlns:a16="http://schemas.microsoft.com/office/drawing/2014/main" id="{D086B6BE-30C8-457B-8E4D-D956D2D4C4CF}"/>
              </a:ext>
            </a:extLst>
          </p:cNvPr>
          <p:cNvSpPr/>
          <p:nvPr/>
        </p:nvSpPr>
        <p:spPr>
          <a:xfrm>
            <a:off x="2345812" y="3241676"/>
            <a:ext cx="95238" cy="163513"/>
          </a:xfrm>
          <a:prstGeom prst="triangle">
            <a:avLst/>
          </a:prstGeom>
          <a:solidFill>
            <a:schemeClr val="bg1">
              <a:lumMod val="65000"/>
            </a:schemeClr>
          </a:solid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100" noProof="1">
              <a:latin typeface="微软雅黑" panose="020B0503020204020204" pitchFamily="34" charset="-122"/>
              <a:ea typeface="微软雅黑" panose="020B0503020204020204" pitchFamily="34" charset="-122"/>
            </a:endParaRPr>
          </a:p>
        </p:txBody>
      </p:sp>
      <p:sp>
        <p:nvSpPr>
          <p:cNvPr id="17" name="Isosceles Triangle 48">
            <a:extLst>
              <a:ext uri="{FF2B5EF4-FFF2-40B4-BE49-F238E27FC236}">
                <a16:creationId xmlns:a16="http://schemas.microsoft.com/office/drawing/2014/main" id="{8B70AE2F-C79D-46A3-AC6F-057BB0311A4D}"/>
              </a:ext>
            </a:extLst>
          </p:cNvPr>
          <p:cNvSpPr/>
          <p:nvPr/>
        </p:nvSpPr>
        <p:spPr>
          <a:xfrm rot="10800000" flipH="1">
            <a:off x="3820065" y="3692624"/>
            <a:ext cx="93650" cy="165100"/>
          </a:xfrm>
          <a:prstGeom prst="triangle">
            <a:avLst/>
          </a:prstGeom>
          <a:solidFill>
            <a:schemeClr val="bg1">
              <a:lumMod val="65000"/>
            </a:schemeClr>
          </a:solid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100" noProof="1">
              <a:latin typeface="微软雅黑" panose="020B0503020204020204" pitchFamily="34" charset="-122"/>
              <a:ea typeface="微软雅黑" panose="020B0503020204020204" pitchFamily="34" charset="-122"/>
            </a:endParaRPr>
          </a:p>
        </p:txBody>
      </p:sp>
      <p:sp>
        <p:nvSpPr>
          <p:cNvPr id="18" name="Isosceles Triangle 69">
            <a:extLst>
              <a:ext uri="{FF2B5EF4-FFF2-40B4-BE49-F238E27FC236}">
                <a16:creationId xmlns:a16="http://schemas.microsoft.com/office/drawing/2014/main" id="{F75C6206-CC84-489C-B83C-EDD6D09E7EA4}"/>
              </a:ext>
            </a:extLst>
          </p:cNvPr>
          <p:cNvSpPr/>
          <p:nvPr/>
        </p:nvSpPr>
        <p:spPr>
          <a:xfrm>
            <a:off x="5148766" y="3260726"/>
            <a:ext cx="93649" cy="163513"/>
          </a:xfrm>
          <a:prstGeom prst="triangle">
            <a:avLst/>
          </a:prstGeom>
          <a:solidFill>
            <a:schemeClr val="bg1">
              <a:lumMod val="65000"/>
            </a:schemeClr>
          </a:solid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000" noProof="1"/>
          </a:p>
        </p:txBody>
      </p:sp>
      <p:sp>
        <p:nvSpPr>
          <p:cNvPr id="22" name="Oval 40">
            <a:extLst>
              <a:ext uri="{FF2B5EF4-FFF2-40B4-BE49-F238E27FC236}">
                <a16:creationId xmlns:a16="http://schemas.microsoft.com/office/drawing/2014/main" id="{DEDA0E52-94B3-43E2-B95D-08E821B1B175}"/>
              </a:ext>
            </a:extLst>
          </p:cNvPr>
          <p:cNvSpPr/>
          <p:nvPr/>
        </p:nvSpPr>
        <p:spPr>
          <a:xfrm rot="16200000">
            <a:off x="6598739" y="3455208"/>
            <a:ext cx="184150" cy="192062"/>
          </a:xfrm>
          <a:prstGeom prst="ellipse">
            <a:avLst/>
          </a:prstGeom>
          <a:noFill/>
          <a:ln w="25400">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000" noProof="1"/>
          </a:p>
        </p:txBody>
      </p:sp>
      <p:sp>
        <p:nvSpPr>
          <p:cNvPr id="23" name="Isosceles Triangle 45">
            <a:extLst>
              <a:ext uri="{FF2B5EF4-FFF2-40B4-BE49-F238E27FC236}">
                <a16:creationId xmlns:a16="http://schemas.microsoft.com/office/drawing/2014/main" id="{057FC391-3ABA-4098-BFEE-7A89C91B8492}"/>
              </a:ext>
            </a:extLst>
          </p:cNvPr>
          <p:cNvSpPr/>
          <p:nvPr/>
        </p:nvSpPr>
        <p:spPr>
          <a:xfrm rot="10800000">
            <a:off x="6650338" y="3694113"/>
            <a:ext cx="93649" cy="165100"/>
          </a:xfrm>
          <a:prstGeom prst="triangle">
            <a:avLst/>
          </a:prstGeom>
          <a:solidFill>
            <a:schemeClr val="bg1">
              <a:lumMod val="65000"/>
            </a:schemeClr>
          </a:solid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000" noProof="1"/>
          </a:p>
        </p:txBody>
      </p:sp>
      <p:pic>
        <p:nvPicPr>
          <p:cNvPr id="24" name="Group 1">
            <a:extLst>
              <a:ext uri="{FF2B5EF4-FFF2-40B4-BE49-F238E27FC236}">
                <a16:creationId xmlns:a16="http://schemas.microsoft.com/office/drawing/2014/main" id="{5898A482-F097-4AFE-9BD9-BAC8D697B5F1}"/>
              </a:ext>
            </a:extLst>
          </p:cNvPr>
          <p:cNvPicPr>
            <a:picLocks noGrp="1" noChangeAspect="1" noChangeArrowheads="1"/>
          </p:cNvPicPr>
          <p:nvPr/>
        </p:nvPicPr>
        <p:blipFill>
          <a:blip r:embed="rId6" cstate="print"/>
          <a:srcRect/>
          <a:stretch>
            <a:fillRect/>
          </a:stretch>
        </p:blipFill>
        <p:spPr bwMode="auto">
          <a:xfrm>
            <a:off x="9758245" y="3524889"/>
            <a:ext cx="1760300" cy="60325"/>
          </a:xfrm>
          <a:prstGeom prst="rect">
            <a:avLst/>
          </a:prstGeom>
          <a:noFill/>
          <a:ln>
            <a:solidFill>
              <a:srgbClr val="00FFFF"/>
            </a:solidFill>
          </a:ln>
        </p:spPr>
      </p:pic>
      <p:pic>
        <p:nvPicPr>
          <p:cNvPr id="25" name="Group 1">
            <a:extLst>
              <a:ext uri="{FF2B5EF4-FFF2-40B4-BE49-F238E27FC236}">
                <a16:creationId xmlns:a16="http://schemas.microsoft.com/office/drawing/2014/main" id="{4213A6AE-E7AB-4559-AD61-08F9216E37D6}"/>
              </a:ext>
            </a:extLst>
          </p:cNvPr>
          <p:cNvPicPr>
            <a:picLocks noGrp="1" noChangeAspect="1" noChangeArrowheads="1"/>
          </p:cNvPicPr>
          <p:nvPr/>
        </p:nvPicPr>
        <p:blipFill>
          <a:blip r:embed="rId7" cstate="print"/>
          <a:srcRect/>
          <a:stretch>
            <a:fillRect/>
          </a:stretch>
        </p:blipFill>
        <p:spPr bwMode="auto">
          <a:xfrm>
            <a:off x="396432" y="3517900"/>
            <a:ext cx="1926965" cy="60325"/>
          </a:xfrm>
          <a:prstGeom prst="rect">
            <a:avLst/>
          </a:prstGeom>
          <a:noFill/>
          <a:ln>
            <a:solidFill>
              <a:srgbClr val="00FFFF"/>
            </a:solidFill>
          </a:ln>
        </p:spPr>
      </p:pic>
      <p:grpSp>
        <p:nvGrpSpPr>
          <p:cNvPr id="5" name="组合 4">
            <a:extLst>
              <a:ext uri="{FF2B5EF4-FFF2-40B4-BE49-F238E27FC236}">
                <a16:creationId xmlns:a16="http://schemas.microsoft.com/office/drawing/2014/main" id="{54C3458B-1F0C-4D66-81CD-AF99929BC40C}"/>
              </a:ext>
            </a:extLst>
          </p:cNvPr>
          <p:cNvGrpSpPr/>
          <p:nvPr/>
        </p:nvGrpSpPr>
        <p:grpSpPr>
          <a:xfrm>
            <a:off x="578206" y="1536672"/>
            <a:ext cx="2934791" cy="1552604"/>
            <a:chOff x="1275789" y="1770064"/>
            <a:chExt cx="2493625" cy="1319212"/>
          </a:xfrm>
        </p:grpSpPr>
        <p:sp>
          <p:nvSpPr>
            <p:cNvPr id="19" name="Rectangle 70">
              <a:extLst>
                <a:ext uri="{FF2B5EF4-FFF2-40B4-BE49-F238E27FC236}">
                  <a16:creationId xmlns:a16="http://schemas.microsoft.com/office/drawing/2014/main" id="{CA761943-760D-4102-B8FB-F12D1E200F52}"/>
                </a:ext>
              </a:extLst>
            </p:cNvPr>
            <p:cNvSpPr/>
            <p:nvPr/>
          </p:nvSpPr>
          <p:spPr>
            <a:xfrm>
              <a:off x="1275789" y="2025651"/>
              <a:ext cx="2295216" cy="1063625"/>
            </a:xfrm>
            <a:prstGeom prst="rect">
              <a:avLst/>
            </a:prstGeom>
            <a:noFill/>
            <a:ln w="38100">
              <a:solidFill>
                <a:srgbClr val="10DCD7"/>
              </a:solidFill>
            </a:ln>
            <a:effectLst>
              <a:outerShdw blurRad="177800" dist="635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100" noProof="1">
                <a:latin typeface="微软雅黑" panose="020B0503020204020204" pitchFamily="34" charset="-122"/>
                <a:ea typeface="微软雅黑" panose="020B0503020204020204" pitchFamily="34" charset="-122"/>
              </a:endParaRPr>
            </a:p>
          </p:txBody>
        </p:sp>
        <p:sp>
          <p:nvSpPr>
            <p:cNvPr id="20" name="TextBox 61">
              <a:extLst>
                <a:ext uri="{FF2B5EF4-FFF2-40B4-BE49-F238E27FC236}">
                  <a16:creationId xmlns:a16="http://schemas.microsoft.com/office/drawing/2014/main" id="{12C0D7E5-9307-495E-B8F4-001F1477CB34}"/>
                </a:ext>
              </a:extLst>
            </p:cNvPr>
            <p:cNvSpPr txBox="1">
              <a:spLocks noChangeArrowheads="1"/>
            </p:cNvSpPr>
            <p:nvPr/>
          </p:nvSpPr>
          <p:spPr bwMode="auto">
            <a:xfrm>
              <a:off x="1275789" y="2347913"/>
              <a:ext cx="2295216" cy="561684"/>
            </a:xfrm>
            <a:prstGeom prst="rect">
              <a:avLst/>
            </a:prstGeom>
            <a:noFill/>
            <a:ln w="9525">
              <a:noFill/>
              <a:miter lim="800000"/>
              <a:headEnd/>
              <a:tailEnd/>
            </a:ln>
          </p:spPr>
          <p:txBody>
            <a:bodyPr lIns="68573" tIns="34286" rIns="68573" bIns="34286">
              <a:spAutoFit/>
            </a:bodyPr>
            <a:lstStyle/>
            <a:p>
              <a:pPr algn="ctr"/>
              <a:r>
                <a:rPr lang="en-US" altLang="zh-CN" sz="1600" dirty="0">
                  <a:solidFill>
                    <a:srgbClr val="00FFFF"/>
                  </a:solidFill>
                  <a:latin typeface="微软雅黑" pitchFamily="34" charset="-122"/>
                  <a:ea typeface="微软雅黑" pitchFamily="34" charset="-122"/>
                </a:rPr>
                <a:t>2005.9</a:t>
              </a:r>
              <a:r>
                <a:rPr lang="zh-CN" altLang="en-US" sz="1600" dirty="0">
                  <a:solidFill>
                    <a:srgbClr val="00FFFF"/>
                  </a:solidFill>
                  <a:latin typeface="微软雅黑" pitchFamily="34" charset="-122"/>
                  <a:ea typeface="微软雅黑" pitchFamily="34" charset="-122"/>
                </a:rPr>
                <a:t>月，</a:t>
              </a:r>
              <a:r>
                <a:rPr lang="en-US" altLang="zh-CN" sz="1600" dirty="0">
                  <a:solidFill>
                    <a:srgbClr val="00FFFF"/>
                  </a:solidFill>
                  <a:latin typeface="微软雅黑" pitchFamily="34" charset="-122"/>
                  <a:ea typeface="微软雅黑" pitchFamily="34" charset="-122"/>
                </a:rPr>
                <a:t>360</a:t>
              </a:r>
              <a:r>
                <a:rPr lang="zh-CN" altLang="en-US" sz="1600" dirty="0">
                  <a:solidFill>
                    <a:srgbClr val="00FFFF"/>
                  </a:solidFill>
                  <a:latin typeface="微软雅黑" pitchFamily="34" charset="-122"/>
                  <a:ea typeface="微软雅黑" pitchFamily="34" charset="-122"/>
                </a:rPr>
                <a:t>公司成立。</a:t>
              </a:r>
              <a:endParaRPr lang="id-ID" altLang="en-US" sz="1600" dirty="0">
                <a:solidFill>
                  <a:srgbClr val="00FFFF"/>
                </a:solidFill>
                <a:latin typeface="微软雅黑" pitchFamily="34" charset="-122"/>
                <a:ea typeface="微软雅黑" pitchFamily="34" charset="-122"/>
              </a:endParaRPr>
            </a:p>
          </p:txBody>
        </p:sp>
        <p:sp>
          <p:nvSpPr>
            <p:cNvPr id="21" name="TextBox 62">
              <a:extLst>
                <a:ext uri="{FF2B5EF4-FFF2-40B4-BE49-F238E27FC236}">
                  <a16:creationId xmlns:a16="http://schemas.microsoft.com/office/drawing/2014/main" id="{60D8E248-4076-4627-B21D-0BF3B6EC144D}"/>
                </a:ext>
              </a:extLst>
            </p:cNvPr>
            <p:cNvSpPr txBox="1">
              <a:spLocks noChangeArrowheads="1"/>
            </p:cNvSpPr>
            <p:nvPr/>
          </p:nvSpPr>
          <p:spPr bwMode="auto">
            <a:xfrm>
              <a:off x="1275789" y="2039938"/>
              <a:ext cx="2295216" cy="315463"/>
            </a:xfrm>
            <a:prstGeom prst="rect">
              <a:avLst/>
            </a:prstGeom>
            <a:solidFill>
              <a:srgbClr val="10DCD7"/>
            </a:solidFill>
            <a:ln w="9525">
              <a:noFill/>
              <a:miter lim="800000"/>
              <a:headEnd/>
              <a:tailEnd/>
            </a:ln>
          </p:spPr>
          <p:txBody>
            <a:bodyPr lIns="68573" tIns="34286" rIns="68573" bIns="34286">
              <a:spAutoFit/>
            </a:bodyPr>
            <a:lstStyle/>
            <a:p>
              <a:pPr algn="ctr"/>
              <a:r>
                <a:rPr lang="zh-CN" altLang="en-US" sz="1600" b="1" dirty="0">
                  <a:latin typeface="微软雅黑" pitchFamily="34" charset="-122"/>
                  <a:ea typeface="微软雅黑" pitchFamily="34" charset="-122"/>
                </a:rPr>
                <a:t>公司成立</a:t>
              </a:r>
              <a:endParaRPr lang="id-ID" altLang="en-US" sz="1600" b="1" dirty="0">
                <a:latin typeface="微软雅黑" pitchFamily="34" charset="-122"/>
                <a:ea typeface="微软雅黑" pitchFamily="34" charset="-122"/>
              </a:endParaRPr>
            </a:p>
          </p:txBody>
        </p:sp>
        <p:sp>
          <p:nvSpPr>
            <p:cNvPr id="26" name="Oval 71">
              <a:extLst>
                <a:ext uri="{FF2B5EF4-FFF2-40B4-BE49-F238E27FC236}">
                  <a16:creationId xmlns:a16="http://schemas.microsoft.com/office/drawing/2014/main" id="{ADA80991-07EA-4214-9D59-FEA3BD2DC812}"/>
                </a:ext>
              </a:extLst>
            </p:cNvPr>
            <p:cNvSpPr/>
            <p:nvPr/>
          </p:nvSpPr>
          <p:spPr>
            <a:xfrm>
              <a:off x="3290054" y="1770064"/>
              <a:ext cx="479360" cy="479425"/>
            </a:xfrm>
            <a:prstGeom prst="ellipse">
              <a:avLst/>
            </a:prstGeom>
            <a:solidFill>
              <a:schemeClr val="bg1">
                <a:lumMod val="95000"/>
              </a:schemeClr>
            </a:solidFill>
            <a:ln w="73025">
              <a:solidFill>
                <a:srgbClr val="10DCD7"/>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r>
                <a:rPr lang="en-US" sz="2299" b="1" noProof="1">
                  <a:solidFill>
                    <a:schemeClr val="tx1"/>
                  </a:solidFill>
                  <a:latin typeface="微软雅黑" panose="020B0503020204020204" pitchFamily="34" charset="-122"/>
                  <a:ea typeface="微软雅黑" panose="020B0503020204020204" pitchFamily="34" charset="-122"/>
                </a:rPr>
                <a:t>1</a:t>
              </a:r>
              <a:endParaRPr lang="id-ID" sz="2299" b="1" noProof="1">
                <a:solidFill>
                  <a:schemeClr val="tx1"/>
                </a:solidFill>
                <a:latin typeface="微软雅黑" panose="020B0503020204020204" pitchFamily="34" charset="-122"/>
                <a:ea typeface="微软雅黑" panose="020B0503020204020204" pitchFamily="34" charset="-122"/>
              </a:endParaRPr>
            </a:p>
          </p:txBody>
        </p:sp>
      </p:grpSp>
      <p:grpSp>
        <p:nvGrpSpPr>
          <p:cNvPr id="4" name="组合 3">
            <a:extLst>
              <a:ext uri="{FF2B5EF4-FFF2-40B4-BE49-F238E27FC236}">
                <a16:creationId xmlns:a16="http://schemas.microsoft.com/office/drawing/2014/main" id="{82F4930E-8F9B-4678-A0B8-E60086CA01B9}"/>
              </a:ext>
            </a:extLst>
          </p:cNvPr>
          <p:cNvGrpSpPr/>
          <p:nvPr/>
        </p:nvGrpSpPr>
        <p:grpSpPr>
          <a:xfrm>
            <a:off x="4230797" y="1547469"/>
            <a:ext cx="2896899" cy="1609860"/>
            <a:chOff x="5935726" y="1770064"/>
            <a:chExt cx="2493626" cy="1385754"/>
          </a:xfrm>
        </p:grpSpPr>
        <p:sp>
          <p:nvSpPr>
            <p:cNvPr id="28" name="Rectangle 70">
              <a:extLst>
                <a:ext uri="{FF2B5EF4-FFF2-40B4-BE49-F238E27FC236}">
                  <a16:creationId xmlns:a16="http://schemas.microsoft.com/office/drawing/2014/main" id="{F7221EF5-68D7-47E7-81EF-60CE725289C4}"/>
                </a:ext>
              </a:extLst>
            </p:cNvPr>
            <p:cNvSpPr/>
            <p:nvPr/>
          </p:nvSpPr>
          <p:spPr>
            <a:xfrm>
              <a:off x="5935726" y="2025651"/>
              <a:ext cx="2295216" cy="1063625"/>
            </a:xfrm>
            <a:prstGeom prst="rect">
              <a:avLst/>
            </a:prstGeom>
            <a:noFill/>
            <a:ln w="38100">
              <a:solidFill>
                <a:srgbClr val="10DCD7"/>
              </a:solidFill>
            </a:ln>
            <a:effectLst>
              <a:outerShdw blurRad="177800" dist="635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100" noProof="1">
                <a:latin typeface="微软雅黑" panose="020B0503020204020204" pitchFamily="34" charset="-122"/>
                <a:ea typeface="微软雅黑" panose="020B0503020204020204" pitchFamily="34" charset="-122"/>
              </a:endParaRPr>
            </a:p>
          </p:txBody>
        </p:sp>
        <p:sp>
          <p:nvSpPr>
            <p:cNvPr id="29" name="TextBox 74">
              <a:extLst>
                <a:ext uri="{FF2B5EF4-FFF2-40B4-BE49-F238E27FC236}">
                  <a16:creationId xmlns:a16="http://schemas.microsoft.com/office/drawing/2014/main" id="{BD940C2A-C6CF-4B48-823F-E00F39498B6A}"/>
                </a:ext>
              </a:extLst>
            </p:cNvPr>
            <p:cNvSpPr txBox="1">
              <a:spLocks noChangeArrowheads="1"/>
            </p:cNvSpPr>
            <p:nvPr/>
          </p:nvSpPr>
          <p:spPr bwMode="auto">
            <a:xfrm>
              <a:off x="5935726" y="2347913"/>
              <a:ext cx="2295216" cy="807905"/>
            </a:xfrm>
            <a:prstGeom prst="rect">
              <a:avLst/>
            </a:prstGeom>
            <a:noFill/>
            <a:ln w="9525">
              <a:noFill/>
              <a:miter lim="800000"/>
              <a:headEnd/>
              <a:tailEnd/>
            </a:ln>
          </p:spPr>
          <p:txBody>
            <a:bodyPr lIns="68573" tIns="34286" rIns="68573" bIns="34286">
              <a:spAutoFit/>
            </a:bodyPr>
            <a:lstStyle/>
            <a:p>
              <a:pPr algn="ctr"/>
              <a:r>
                <a:rPr lang="en-US" altLang="zh-CN" sz="1600" dirty="0">
                  <a:solidFill>
                    <a:srgbClr val="00FFFF"/>
                  </a:solidFill>
                  <a:latin typeface="微软雅黑" pitchFamily="34" charset="-122"/>
                  <a:ea typeface="微软雅黑" pitchFamily="34" charset="-122"/>
                </a:rPr>
                <a:t>2015.5</a:t>
              </a:r>
              <a:r>
                <a:rPr lang="zh-CN" altLang="en-US" sz="1600" dirty="0">
                  <a:solidFill>
                    <a:srgbClr val="00FFFF"/>
                  </a:solidFill>
                  <a:latin typeface="微软雅黑" pitchFamily="34" charset="-122"/>
                  <a:ea typeface="微软雅黑" pitchFamily="34" charset="-122"/>
                </a:rPr>
                <a:t>，</a:t>
              </a:r>
              <a:r>
                <a:rPr lang="en-US" altLang="zh-CN" sz="1600" dirty="0">
                  <a:solidFill>
                    <a:srgbClr val="00FFFF"/>
                  </a:solidFill>
                  <a:latin typeface="微软雅黑" pitchFamily="34" charset="-122"/>
                  <a:ea typeface="微软雅黑" pitchFamily="34" charset="-122"/>
                </a:rPr>
                <a:t>360</a:t>
              </a:r>
              <a:r>
                <a:rPr lang="zh-CN" altLang="en-US" sz="1600" dirty="0">
                  <a:solidFill>
                    <a:srgbClr val="00FFFF"/>
                  </a:solidFill>
                  <a:latin typeface="微软雅黑" pitchFamily="34" charset="-122"/>
                  <a:ea typeface="微软雅黑" pitchFamily="34" charset="-122"/>
                </a:rPr>
                <a:t>企业安全集团成立，全面布局政企安全业务。</a:t>
              </a:r>
              <a:endParaRPr lang="id-ID" altLang="en-US" sz="1600" dirty="0">
                <a:solidFill>
                  <a:srgbClr val="00FFFF"/>
                </a:solidFill>
                <a:latin typeface="微软雅黑" pitchFamily="34" charset="-122"/>
                <a:ea typeface="微软雅黑" pitchFamily="34" charset="-122"/>
              </a:endParaRPr>
            </a:p>
          </p:txBody>
        </p:sp>
        <p:sp>
          <p:nvSpPr>
            <p:cNvPr id="30" name="TextBox 75">
              <a:extLst>
                <a:ext uri="{FF2B5EF4-FFF2-40B4-BE49-F238E27FC236}">
                  <a16:creationId xmlns:a16="http://schemas.microsoft.com/office/drawing/2014/main" id="{4E2EE0B1-BAB0-4900-84BF-6A68ACBDD0F1}"/>
                </a:ext>
              </a:extLst>
            </p:cNvPr>
            <p:cNvSpPr txBox="1">
              <a:spLocks noChangeArrowheads="1"/>
            </p:cNvSpPr>
            <p:nvPr/>
          </p:nvSpPr>
          <p:spPr bwMode="auto">
            <a:xfrm>
              <a:off x="5935726" y="2038349"/>
              <a:ext cx="2295216" cy="315463"/>
            </a:xfrm>
            <a:prstGeom prst="rect">
              <a:avLst/>
            </a:prstGeom>
            <a:solidFill>
              <a:srgbClr val="10DCD7"/>
            </a:solidFill>
            <a:ln w="9525">
              <a:noFill/>
              <a:miter lim="800000"/>
              <a:headEnd/>
              <a:tailEnd/>
            </a:ln>
          </p:spPr>
          <p:txBody>
            <a:bodyPr lIns="68573" tIns="34286" rIns="68573" bIns="34286">
              <a:spAutoFit/>
            </a:bodyPr>
            <a:lstStyle/>
            <a:p>
              <a:pPr algn="ctr"/>
              <a:r>
                <a:rPr lang="zh-CN" altLang="en-US" sz="1600" b="1" dirty="0">
                  <a:latin typeface="微软雅黑" pitchFamily="34" charset="-122"/>
                  <a:ea typeface="微软雅黑" pitchFamily="34" charset="-122"/>
                </a:rPr>
                <a:t>安全业务</a:t>
              </a:r>
              <a:endParaRPr lang="id-ID" altLang="en-US" sz="1600" b="1" dirty="0">
                <a:latin typeface="微软雅黑" pitchFamily="34" charset="-122"/>
                <a:ea typeface="微软雅黑" pitchFamily="34" charset="-122"/>
              </a:endParaRPr>
            </a:p>
          </p:txBody>
        </p:sp>
        <p:sp>
          <p:nvSpPr>
            <p:cNvPr id="31" name="Oval 71">
              <a:extLst>
                <a:ext uri="{FF2B5EF4-FFF2-40B4-BE49-F238E27FC236}">
                  <a16:creationId xmlns:a16="http://schemas.microsoft.com/office/drawing/2014/main" id="{76EEA798-AAD1-40A9-B0B1-8908B89093BC}"/>
                </a:ext>
              </a:extLst>
            </p:cNvPr>
            <p:cNvSpPr/>
            <p:nvPr/>
          </p:nvSpPr>
          <p:spPr>
            <a:xfrm>
              <a:off x="7949992" y="1770064"/>
              <a:ext cx="479360" cy="479425"/>
            </a:xfrm>
            <a:prstGeom prst="ellipse">
              <a:avLst/>
            </a:prstGeom>
            <a:solidFill>
              <a:schemeClr val="bg1">
                <a:lumMod val="95000"/>
              </a:schemeClr>
            </a:solidFill>
            <a:ln w="73025">
              <a:solidFill>
                <a:srgbClr val="10DCD7"/>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r>
                <a:rPr lang="en-US" sz="2299" b="1" noProof="1">
                  <a:solidFill>
                    <a:schemeClr val="tx1"/>
                  </a:solidFill>
                  <a:latin typeface="微软雅黑" panose="020B0503020204020204" pitchFamily="34" charset="-122"/>
                  <a:ea typeface="微软雅黑" panose="020B0503020204020204" pitchFamily="34" charset="-122"/>
                </a:rPr>
                <a:t>3</a:t>
              </a:r>
              <a:endParaRPr lang="id-ID" sz="2299" b="1" noProof="1">
                <a:solidFill>
                  <a:schemeClr val="tx1"/>
                </a:solidFill>
                <a:latin typeface="微软雅黑" panose="020B0503020204020204" pitchFamily="34" charset="-122"/>
                <a:ea typeface="微软雅黑" panose="020B0503020204020204" pitchFamily="34" charset="-122"/>
              </a:endParaRPr>
            </a:p>
          </p:txBody>
        </p:sp>
      </p:grpSp>
      <p:grpSp>
        <p:nvGrpSpPr>
          <p:cNvPr id="3" name="组合 2">
            <a:extLst>
              <a:ext uri="{FF2B5EF4-FFF2-40B4-BE49-F238E27FC236}">
                <a16:creationId xmlns:a16="http://schemas.microsoft.com/office/drawing/2014/main" id="{49FAB27A-D94F-4CAA-A678-AA4CEB2834FD}"/>
              </a:ext>
            </a:extLst>
          </p:cNvPr>
          <p:cNvGrpSpPr/>
          <p:nvPr/>
        </p:nvGrpSpPr>
        <p:grpSpPr>
          <a:xfrm>
            <a:off x="1376204" y="3929667"/>
            <a:ext cx="2953302" cy="1562398"/>
            <a:chOff x="2778562" y="3835400"/>
            <a:chExt cx="2493626" cy="1319214"/>
          </a:xfrm>
        </p:grpSpPr>
        <p:sp>
          <p:nvSpPr>
            <p:cNvPr id="32" name="Rectangle 70">
              <a:extLst>
                <a:ext uri="{FF2B5EF4-FFF2-40B4-BE49-F238E27FC236}">
                  <a16:creationId xmlns:a16="http://schemas.microsoft.com/office/drawing/2014/main" id="{50C84127-CA4B-4CEF-8788-A1F8C30467AE}"/>
                </a:ext>
              </a:extLst>
            </p:cNvPr>
            <p:cNvSpPr/>
            <p:nvPr/>
          </p:nvSpPr>
          <p:spPr>
            <a:xfrm>
              <a:off x="2778562" y="4090989"/>
              <a:ext cx="2295216" cy="1063625"/>
            </a:xfrm>
            <a:prstGeom prst="rect">
              <a:avLst/>
            </a:prstGeom>
            <a:noFill/>
            <a:ln w="38100">
              <a:solidFill>
                <a:srgbClr val="10DCD7"/>
              </a:solidFill>
            </a:ln>
            <a:effectLst>
              <a:outerShdw blurRad="177800" dist="635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100" noProof="1">
                <a:latin typeface="微软雅黑" panose="020B0503020204020204" pitchFamily="34" charset="-122"/>
                <a:ea typeface="微软雅黑" panose="020B0503020204020204" pitchFamily="34" charset="-122"/>
              </a:endParaRPr>
            </a:p>
          </p:txBody>
        </p:sp>
        <p:sp>
          <p:nvSpPr>
            <p:cNvPr id="33" name="TextBox 78">
              <a:extLst>
                <a:ext uri="{FF2B5EF4-FFF2-40B4-BE49-F238E27FC236}">
                  <a16:creationId xmlns:a16="http://schemas.microsoft.com/office/drawing/2014/main" id="{E49FFFF4-48E1-48AC-9AC5-CEDD5D081B70}"/>
                </a:ext>
              </a:extLst>
            </p:cNvPr>
            <p:cNvSpPr txBox="1">
              <a:spLocks noChangeArrowheads="1"/>
            </p:cNvSpPr>
            <p:nvPr/>
          </p:nvSpPr>
          <p:spPr bwMode="auto">
            <a:xfrm>
              <a:off x="2778562" y="4413251"/>
              <a:ext cx="2295216" cy="652999"/>
            </a:xfrm>
            <a:prstGeom prst="rect">
              <a:avLst/>
            </a:prstGeom>
            <a:noFill/>
            <a:ln w="9525">
              <a:noFill/>
              <a:miter lim="800000"/>
              <a:headEnd/>
              <a:tailEnd/>
            </a:ln>
          </p:spPr>
          <p:txBody>
            <a:bodyPr lIns="68573" tIns="34286" rIns="68573" bIns="34286">
              <a:spAutoFit/>
            </a:bodyPr>
            <a:lstStyle/>
            <a:p>
              <a:pPr algn="ctr"/>
              <a:r>
                <a:rPr lang="en-US" altLang="zh-CN" sz="1600" dirty="0">
                  <a:solidFill>
                    <a:srgbClr val="00FFFF"/>
                  </a:solidFill>
                  <a:latin typeface="微软雅黑" pitchFamily="34" charset="-122"/>
                  <a:ea typeface="微软雅黑" pitchFamily="34" charset="-122"/>
                </a:rPr>
                <a:t>2008.7</a:t>
              </a:r>
              <a:r>
                <a:rPr lang="zh-CN" altLang="en-US" sz="1600" dirty="0">
                  <a:solidFill>
                    <a:srgbClr val="00FFFF"/>
                  </a:solidFill>
                  <a:latin typeface="微软雅黑" pitchFamily="34" charset="-122"/>
                  <a:ea typeface="微软雅黑" pitchFamily="34" charset="-122"/>
                </a:rPr>
                <a:t>，推出全球首款永久免费杀毒软件</a:t>
              </a:r>
              <a:r>
                <a:rPr lang="en-US" altLang="zh-CN" sz="1600" dirty="0">
                  <a:solidFill>
                    <a:srgbClr val="00FFFF"/>
                  </a:solidFill>
                  <a:latin typeface="微软雅黑" pitchFamily="34" charset="-122"/>
                  <a:ea typeface="微软雅黑" pitchFamily="34" charset="-122"/>
                </a:rPr>
                <a:t>——</a:t>
              </a:r>
              <a:r>
                <a:rPr lang="en-US" altLang="zh-CN" sz="1600" dirty="0">
                  <a:solidFill>
                    <a:srgbClr val="00FFFF"/>
                  </a:solidFill>
                  <a:latin typeface="微软雅黑" pitchFamily="34" charset="-122"/>
                  <a:ea typeface="微软雅黑" pitchFamily="34" charset="-122"/>
                  <a:hlinkClick r:id="rId8">
                    <a:extLst>
                      <a:ext uri="{A12FA001-AC4F-418D-AE19-62706E023703}">
                        <ahyp:hlinkClr xmlns:ahyp="http://schemas.microsoft.com/office/drawing/2018/hyperlinkcolor" val="tx"/>
                      </a:ext>
                    </a:extLst>
                  </a:hlinkClick>
                </a:rPr>
                <a:t>360</a:t>
              </a:r>
              <a:r>
                <a:rPr lang="zh-CN" altLang="en-US" sz="1600" dirty="0">
                  <a:solidFill>
                    <a:srgbClr val="00FFFF"/>
                  </a:solidFill>
                  <a:latin typeface="微软雅黑" pitchFamily="34" charset="-122"/>
                  <a:ea typeface="微软雅黑" pitchFamily="34" charset="-122"/>
                  <a:hlinkClick r:id="rId8">
                    <a:extLst>
                      <a:ext uri="{A12FA001-AC4F-418D-AE19-62706E023703}">
                        <ahyp:hlinkClr xmlns:ahyp="http://schemas.microsoft.com/office/drawing/2018/hyperlinkcolor" val="tx"/>
                      </a:ext>
                    </a:extLst>
                  </a:hlinkClick>
                </a:rPr>
                <a:t>杀毒</a:t>
              </a:r>
              <a:r>
                <a:rPr lang="en-US" altLang="zh-CN" sz="1600" dirty="0">
                  <a:solidFill>
                    <a:srgbClr val="00FFFF"/>
                  </a:solidFill>
                  <a:latin typeface="微软雅黑" pitchFamily="34" charset="-122"/>
                  <a:ea typeface="微软雅黑" pitchFamily="34" charset="-122"/>
                </a:rPr>
                <a:t>Bate</a:t>
              </a:r>
              <a:r>
                <a:rPr lang="zh-CN" altLang="en-US" sz="1600" dirty="0">
                  <a:solidFill>
                    <a:srgbClr val="00FFFF"/>
                  </a:solidFill>
                  <a:latin typeface="微软雅黑" pitchFamily="34" charset="-122"/>
                  <a:ea typeface="微软雅黑" pitchFamily="34" charset="-122"/>
                </a:rPr>
                <a:t>版</a:t>
              </a:r>
              <a:endParaRPr lang="id-ID" altLang="en-US" sz="1600" dirty="0">
                <a:solidFill>
                  <a:srgbClr val="00FFFF"/>
                </a:solidFill>
                <a:latin typeface="微软雅黑" pitchFamily="34" charset="-122"/>
                <a:ea typeface="微软雅黑" pitchFamily="34" charset="-122"/>
              </a:endParaRPr>
            </a:p>
          </p:txBody>
        </p:sp>
        <p:sp>
          <p:nvSpPr>
            <p:cNvPr id="34" name="TextBox 79">
              <a:extLst>
                <a:ext uri="{FF2B5EF4-FFF2-40B4-BE49-F238E27FC236}">
                  <a16:creationId xmlns:a16="http://schemas.microsoft.com/office/drawing/2014/main" id="{3777EE96-977A-4507-861B-F81645615A88}"/>
                </a:ext>
              </a:extLst>
            </p:cNvPr>
            <p:cNvSpPr txBox="1">
              <a:spLocks noChangeArrowheads="1"/>
            </p:cNvSpPr>
            <p:nvPr/>
          </p:nvSpPr>
          <p:spPr bwMode="auto">
            <a:xfrm>
              <a:off x="2778562" y="4103688"/>
              <a:ext cx="2295216" cy="315463"/>
            </a:xfrm>
            <a:prstGeom prst="rect">
              <a:avLst/>
            </a:prstGeom>
            <a:solidFill>
              <a:srgbClr val="10DCD7"/>
            </a:solidFill>
            <a:ln w="9525">
              <a:noFill/>
              <a:miter lim="800000"/>
              <a:headEnd/>
              <a:tailEnd/>
            </a:ln>
          </p:spPr>
          <p:txBody>
            <a:bodyPr lIns="68573" tIns="34286" rIns="68573" bIns="34286">
              <a:spAutoFit/>
            </a:bodyPr>
            <a:lstStyle/>
            <a:p>
              <a:pPr algn="ctr"/>
              <a:r>
                <a:rPr lang="zh-CN" altLang="en-US" sz="1600" b="1" dirty="0">
                  <a:latin typeface="微软雅黑" pitchFamily="34" charset="-122"/>
                  <a:ea typeface="微软雅黑" pitchFamily="34" charset="-122"/>
                </a:rPr>
                <a:t>免费杀毒</a:t>
              </a:r>
              <a:endParaRPr lang="id-ID" altLang="en-US" sz="1600" b="1" dirty="0">
                <a:latin typeface="微软雅黑" pitchFamily="34" charset="-122"/>
                <a:ea typeface="微软雅黑" pitchFamily="34" charset="-122"/>
              </a:endParaRPr>
            </a:p>
          </p:txBody>
        </p:sp>
        <p:sp>
          <p:nvSpPr>
            <p:cNvPr id="35" name="Oval 71">
              <a:extLst>
                <a:ext uri="{FF2B5EF4-FFF2-40B4-BE49-F238E27FC236}">
                  <a16:creationId xmlns:a16="http://schemas.microsoft.com/office/drawing/2014/main" id="{F10B9EED-CC09-4BBC-A42C-A461731F2D6C}"/>
                </a:ext>
              </a:extLst>
            </p:cNvPr>
            <p:cNvSpPr/>
            <p:nvPr/>
          </p:nvSpPr>
          <p:spPr>
            <a:xfrm>
              <a:off x="4792828" y="3835400"/>
              <a:ext cx="479360" cy="477839"/>
            </a:xfrm>
            <a:prstGeom prst="ellipse">
              <a:avLst/>
            </a:prstGeom>
            <a:solidFill>
              <a:schemeClr val="bg1">
                <a:lumMod val="95000"/>
              </a:schemeClr>
            </a:solidFill>
            <a:ln w="73025">
              <a:solidFill>
                <a:srgbClr val="10DCD7"/>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r>
                <a:rPr lang="en-US" sz="2299" b="1" noProof="1">
                  <a:solidFill>
                    <a:schemeClr val="tx1"/>
                  </a:solidFill>
                  <a:latin typeface="微软雅黑" panose="020B0503020204020204" pitchFamily="34" charset="-122"/>
                  <a:ea typeface="微软雅黑" panose="020B0503020204020204" pitchFamily="34" charset="-122"/>
                </a:rPr>
                <a:t>2</a:t>
              </a:r>
              <a:endParaRPr lang="id-ID" sz="2299" b="1" noProof="1">
                <a:solidFill>
                  <a:schemeClr val="tx1"/>
                </a:solidFill>
                <a:latin typeface="微软雅黑" panose="020B0503020204020204" pitchFamily="34" charset="-122"/>
                <a:ea typeface="微软雅黑" panose="020B0503020204020204" pitchFamily="34" charset="-122"/>
              </a:endParaRPr>
            </a:p>
          </p:txBody>
        </p:sp>
      </p:grpSp>
      <p:grpSp>
        <p:nvGrpSpPr>
          <p:cNvPr id="6" name="组合 5">
            <a:extLst>
              <a:ext uri="{FF2B5EF4-FFF2-40B4-BE49-F238E27FC236}">
                <a16:creationId xmlns:a16="http://schemas.microsoft.com/office/drawing/2014/main" id="{A154CB49-3CD0-42C2-8BA2-6867DB605031}"/>
              </a:ext>
            </a:extLst>
          </p:cNvPr>
          <p:cNvGrpSpPr/>
          <p:nvPr/>
        </p:nvGrpSpPr>
        <p:grpSpPr>
          <a:xfrm>
            <a:off x="5179186" y="3906532"/>
            <a:ext cx="2918295" cy="1543875"/>
            <a:chOff x="7442059" y="3833814"/>
            <a:chExt cx="2493627" cy="1319212"/>
          </a:xfrm>
        </p:grpSpPr>
        <p:sp>
          <p:nvSpPr>
            <p:cNvPr id="37" name="Rectangle 70">
              <a:extLst>
                <a:ext uri="{FF2B5EF4-FFF2-40B4-BE49-F238E27FC236}">
                  <a16:creationId xmlns:a16="http://schemas.microsoft.com/office/drawing/2014/main" id="{B2562E4C-6388-4C55-99F9-3BE20DB48B2C}"/>
                </a:ext>
              </a:extLst>
            </p:cNvPr>
            <p:cNvSpPr/>
            <p:nvPr/>
          </p:nvSpPr>
          <p:spPr>
            <a:xfrm>
              <a:off x="7442059" y="4089401"/>
              <a:ext cx="2295216" cy="1063625"/>
            </a:xfrm>
            <a:prstGeom prst="rect">
              <a:avLst/>
            </a:prstGeom>
            <a:noFill/>
            <a:ln w="38100">
              <a:solidFill>
                <a:srgbClr val="00FFFF"/>
              </a:solidFill>
            </a:ln>
            <a:effectLst>
              <a:outerShdw blurRad="177800" dist="635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100" noProof="1">
                <a:latin typeface="微软雅黑" panose="020B0503020204020204" pitchFamily="34" charset="-122"/>
                <a:ea typeface="微软雅黑" panose="020B0503020204020204" pitchFamily="34" charset="-122"/>
              </a:endParaRPr>
            </a:p>
          </p:txBody>
        </p:sp>
        <p:sp>
          <p:nvSpPr>
            <p:cNvPr id="38" name="TextBox 83">
              <a:extLst>
                <a:ext uri="{FF2B5EF4-FFF2-40B4-BE49-F238E27FC236}">
                  <a16:creationId xmlns:a16="http://schemas.microsoft.com/office/drawing/2014/main" id="{AB780F9A-86DE-498C-B277-512EA03A52E2}"/>
                </a:ext>
              </a:extLst>
            </p:cNvPr>
            <p:cNvSpPr txBox="1">
              <a:spLocks noChangeArrowheads="1"/>
            </p:cNvSpPr>
            <p:nvPr/>
          </p:nvSpPr>
          <p:spPr bwMode="auto">
            <a:xfrm>
              <a:off x="7442059" y="4411663"/>
              <a:ext cx="2295216" cy="479948"/>
            </a:xfrm>
            <a:prstGeom prst="rect">
              <a:avLst/>
            </a:prstGeom>
            <a:noFill/>
            <a:ln w="9525">
              <a:noFill/>
              <a:miter lim="800000"/>
              <a:headEnd/>
              <a:tailEnd/>
            </a:ln>
          </p:spPr>
          <p:txBody>
            <a:bodyPr lIns="68573" tIns="34286" rIns="68573" bIns="34286">
              <a:spAutoFit/>
            </a:bodyPr>
            <a:lstStyle/>
            <a:p>
              <a:pPr algn="ctr"/>
              <a:r>
                <a:rPr lang="en-US" altLang="zh-CN" sz="1600" dirty="0">
                  <a:solidFill>
                    <a:srgbClr val="00FFFF"/>
                  </a:solidFill>
                  <a:latin typeface="微软雅黑" pitchFamily="34" charset="-122"/>
                  <a:ea typeface="微软雅黑" pitchFamily="34" charset="-122"/>
                </a:rPr>
                <a:t>2018.02</a:t>
              </a:r>
              <a:r>
                <a:rPr lang="zh-CN" altLang="en-US" sz="1600" dirty="0">
                  <a:solidFill>
                    <a:srgbClr val="00FFFF"/>
                  </a:solidFill>
                  <a:latin typeface="微软雅黑" pitchFamily="34" charset="-122"/>
                  <a:ea typeface="微软雅黑" pitchFamily="34" charset="-122"/>
                </a:rPr>
                <a:t>，</a:t>
              </a:r>
              <a:r>
                <a:rPr lang="en-US" altLang="zh-CN" sz="1600" dirty="0">
                  <a:solidFill>
                    <a:srgbClr val="00FFFF"/>
                  </a:solidFill>
                  <a:latin typeface="微软雅黑" pitchFamily="34" charset="-122"/>
                  <a:ea typeface="微软雅黑" pitchFamily="34" charset="-122"/>
                </a:rPr>
                <a:t>360</a:t>
              </a:r>
              <a:r>
                <a:rPr lang="zh-CN" altLang="en-US" sz="1600" dirty="0">
                  <a:solidFill>
                    <a:srgbClr val="00FFFF"/>
                  </a:solidFill>
                  <a:latin typeface="微软雅黑" pitchFamily="34" charset="-122"/>
                  <a:ea typeface="微软雅黑" pitchFamily="34" charset="-122"/>
                </a:rPr>
                <a:t>完成重组更名，顺利登陆</a:t>
              </a:r>
              <a:r>
                <a:rPr lang="en-US" altLang="zh-CN" sz="1600" dirty="0">
                  <a:solidFill>
                    <a:srgbClr val="00FFFF"/>
                  </a:solidFill>
                  <a:latin typeface="微软雅黑" pitchFamily="34" charset="-122"/>
                  <a:ea typeface="微软雅黑" pitchFamily="34" charset="-122"/>
                </a:rPr>
                <a:t>A</a:t>
              </a:r>
              <a:r>
                <a:rPr lang="zh-CN" altLang="en-US" sz="1600" dirty="0">
                  <a:solidFill>
                    <a:srgbClr val="00FFFF"/>
                  </a:solidFill>
                  <a:latin typeface="微软雅黑" pitchFamily="34" charset="-122"/>
                  <a:ea typeface="微软雅黑" pitchFamily="34" charset="-122"/>
                </a:rPr>
                <a:t>股市场。</a:t>
              </a:r>
              <a:endParaRPr lang="id-ID" altLang="en-US" sz="1600" dirty="0">
                <a:solidFill>
                  <a:srgbClr val="00FFFF"/>
                </a:solidFill>
                <a:latin typeface="微软雅黑" pitchFamily="34" charset="-122"/>
                <a:ea typeface="微软雅黑" pitchFamily="34" charset="-122"/>
              </a:endParaRPr>
            </a:p>
          </p:txBody>
        </p:sp>
        <p:sp>
          <p:nvSpPr>
            <p:cNvPr id="39" name="TextBox 84">
              <a:extLst>
                <a:ext uri="{FF2B5EF4-FFF2-40B4-BE49-F238E27FC236}">
                  <a16:creationId xmlns:a16="http://schemas.microsoft.com/office/drawing/2014/main" id="{51074BB4-63E1-4B7F-9D94-E05327153218}"/>
                </a:ext>
              </a:extLst>
            </p:cNvPr>
            <p:cNvSpPr txBox="1">
              <a:spLocks noChangeArrowheads="1"/>
            </p:cNvSpPr>
            <p:nvPr/>
          </p:nvSpPr>
          <p:spPr bwMode="auto">
            <a:xfrm>
              <a:off x="7442059" y="4103688"/>
              <a:ext cx="2295216" cy="315463"/>
            </a:xfrm>
            <a:prstGeom prst="rect">
              <a:avLst/>
            </a:prstGeom>
            <a:solidFill>
              <a:srgbClr val="10DCD7"/>
            </a:solidFill>
            <a:ln w="9525">
              <a:noFill/>
              <a:miter lim="800000"/>
              <a:headEnd/>
              <a:tailEnd/>
            </a:ln>
          </p:spPr>
          <p:txBody>
            <a:bodyPr lIns="68573" tIns="34286" rIns="68573" bIns="34286">
              <a:spAutoFit/>
            </a:bodyPr>
            <a:lstStyle/>
            <a:p>
              <a:pPr algn="ctr"/>
              <a:r>
                <a:rPr lang="zh-CN" altLang="en-US" sz="1600" b="1" dirty="0">
                  <a:latin typeface="微软雅黑" pitchFamily="34" charset="-122"/>
                  <a:ea typeface="微软雅黑" pitchFamily="34" charset="-122"/>
                </a:rPr>
                <a:t>重返国内</a:t>
              </a:r>
              <a:endParaRPr lang="id-ID" altLang="en-US" sz="1600" b="1" dirty="0">
                <a:latin typeface="微软雅黑" pitchFamily="34" charset="-122"/>
                <a:ea typeface="微软雅黑" pitchFamily="34" charset="-122"/>
              </a:endParaRPr>
            </a:p>
          </p:txBody>
        </p:sp>
        <p:sp>
          <p:nvSpPr>
            <p:cNvPr id="40" name="Oval 71">
              <a:extLst>
                <a:ext uri="{FF2B5EF4-FFF2-40B4-BE49-F238E27FC236}">
                  <a16:creationId xmlns:a16="http://schemas.microsoft.com/office/drawing/2014/main" id="{36625A5C-E63E-4D1D-96B8-FA5AAB0960FD}"/>
                </a:ext>
              </a:extLst>
            </p:cNvPr>
            <p:cNvSpPr/>
            <p:nvPr/>
          </p:nvSpPr>
          <p:spPr>
            <a:xfrm>
              <a:off x="9456326" y="3833814"/>
              <a:ext cx="479360" cy="479425"/>
            </a:xfrm>
            <a:prstGeom prst="ellipse">
              <a:avLst/>
            </a:prstGeom>
            <a:solidFill>
              <a:schemeClr val="bg1">
                <a:lumMod val="95000"/>
              </a:schemeClr>
            </a:solidFill>
            <a:ln w="73025">
              <a:solidFill>
                <a:srgbClr val="10DCD7"/>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r>
                <a:rPr lang="en-US" sz="2299" b="1" noProof="1">
                  <a:solidFill>
                    <a:schemeClr val="tx1"/>
                  </a:solidFill>
                  <a:latin typeface="微软雅黑" panose="020B0503020204020204" pitchFamily="34" charset="-122"/>
                  <a:ea typeface="微软雅黑" panose="020B0503020204020204" pitchFamily="34" charset="-122"/>
                </a:rPr>
                <a:t>4</a:t>
              </a:r>
              <a:endParaRPr lang="id-ID" sz="2299" b="1" noProof="1">
                <a:solidFill>
                  <a:schemeClr val="tx1"/>
                </a:solidFill>
                <a:latin typeface="微软雅黑" panose="020B0503020204020204" pitchFamily="34" charset="-122"/>
                <a:ea typeface="微软雅黑" panose="020B0503020204020204" pitchFamily="34" charset="-122"/>
              </a:endParaRPr>
            </a:p>
          </p:txBody>
        </p:sp>
      </p:grpSp>
      <p:sp>
        <p:nvSpPr>
          <p:cNvPr id="2" name="文本框 1">
            <a:extLst>
              <a:ext uri="{FF2B5EF4-FFF2-40B4-BE49-F238E27FC236}">
                <a16:creationId xmlns:a16="http://schemas.microsoft.com/office/drawing/2014/main" id="{710599C6-DC64-4671-B481-100BC97589BA}"/>
              </a:ext>
            </a:extLst>
          </p:cNvPr>
          <p:cNvSpPr txBox="1"/>
          <p:nvPr/>
        </p:nvSpPr>
        <p:spPr>
          <a:xfrm>
            <a:off x="1426619" y="185133"/>
            <a:ext cx="3469064" cy="523220"/>
          </a:xfrm>
          <a:prstGeom prst="rect">
            <a:avLst/>
          </a:prstGeom>
          <a:noFill/>
        </p:spPr>
        <p:txBody>
          <a:bodyPr wrap="square" rtlCol="0">
            <a:spAutoFit/>
          </a:bodyPr>
          <a:lstStyle/>
          <a:p>
            <a:r>
              <a:rPr lang="zh-CN" altLang="en-US" sz="2800" dirty="0">
                <a:solidFill>
                  <a:srgbClr val="00FFFF"/>
                </a:solidFill>
                <a:latin typeface="微软雅黑" pitchFamily="34" charset="-122"/>
                <a:ea typeface="微软雅黑" pitchFamily="34" charset="-122"/>
              </a:rPr>
              <a:t>公司背景</a:t>
            </a:r>
          </a:p>
        </p:txBody>
      </p:sp>
      <p:sp>
        <p:nvSpPr>
          <p:cNvPr id="41" name="Oval 40">
            <a:extLst>
              <a:ext uri="{FF2B5EF4-FFF2-40B4-BE49-F238E27FC236}">
                <a16:creationId xmlns:a16="http://schemas.microsoft.com/office/drawing/2014/main" id="{81831805-98C7-4C71-B59D-AB22C29B9980}"/>
              </a:ext>
            </a:extLst>
          </p:cNvPr>
          <p:cNvSpPr/>
          <p:nvPr/>
        </p:nvSpPr>
        <p:spPr>
          <a:xfrm rot="16200000">
            <a:off x="8074914" y="3457581"/>
            <a:ext cx="184150" cy="192062"/>
          </a:xfrm>
          <a:prstGeom prst="ellipse">
            <a:avLst/>
          </a:prstGeom>
          <a:noFill/>
          <a:ln w="25400">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000" noProof="1"/>
          </a:p>
        </p:txBody>
      </p:sp>
      <p:sp>
        <p:nvSpPr>
          <p:cNvPr id="10" name="Oval 16">
            <a:extLst>
              <a:ext uri="{FF2B5EF4-FFF2-40B4-BE49-F238E27FC236}">
                <a16:creationId xmlns:a16="http://schemas.microsoft.com/office/drawing/2014/main" id="{4B88689F-8E8C-40C4-8E41-955F8BA6D23C}"/>
              </a:ext>
            </a:extLst>
          </p:cNvPr>
          <p:cNvSpPr/>
          <p:nvPr/>
        </p:nvSpPr>
        <p:spPr>
          <a:xfrm rot="16200000">
            <a:off x="5102721" y="3455207"/>
            <a:ext cx="185737" cy="192061"/>
          </a:xfrm>
          <a:prstGeom prst="ellipse">
            <a:avLst/>
          </a:prstGeom>
          <a:noFill/>
          <a:ln w="25400">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100" noProof="1">
              <a:latin typeface="微软雅黑" panose="020B0503020204020204" pitchFamily="34" charset="-122"/>
              <a:ea typeface="微软雅黑" panose="020B0503020204020204" pitchFamily="34" charset="-122"/>
            </a:endParaRPr>
          </a:p>
        </p:txBody>
      </p:sp>
      <p:pic>
        <p:nvPicPr>
          <p:cNvPr id="42" name="Group 3">
            <a:extLst>
              <a:ext uri="{FF2B5EF4-FFF2-40B4-BE49-F238E27FC236}">
                <a16:creationId xmlns:a16="http://schemas.microsoft.com/office/drawing/2014/main" id="{28CEE374-971E-4D3D-9341-D65F2665B622}"/>
              </a:ext>
            </a:extLst>
          </p:cNvPr>
          <p:cNvPicPr>
            <a:picLocks noGrp="1" noChangeAspect="1" noChangeArrowheads="1"/>
          </p:cNvPicPr>
          <p:nvPr/>
        </p:nvPicPr>
        <p:blipFill>
          <a:blip r:embed="rId3" cstate="print"/>
          <a:srcRect/>
          <a:stretch>
            <a:fillRect/>
          </a:stretch>
        </p:blipFill>
        <p:spPr bwMode="auto">
          <a:xfrm>
            <a:off x="8286831" y="3527125"/>
            <a:ext cx="1279352" cy="60325"/>
          </a:xfrm>
          <a:prstGeom prst="rect">
            <a:avLst/>
          </a:prstGeom>
          <a:noFill/>
          <a:ln>
            <a:solidFill>
              <a:srgbClr val="00FFFF"/>
            </a:solidFill>
          </a:ln>
        </p:spPr>
      </p:pic>
      <p:sp>
        <p:nvSpPr>
          <p:cNvPr id="43" name="Oval 40">
            <a:extLst>
              <a:ext uri="{FF2B5EF4-FFF2-40B4-BE49-F238E27FC236}">
                <a16:creationId xmlns:a16="http://schemas.microsoft.com/office/drawing/2014/main" id="{7D6018DF-C029-44B0-BB63-FB7B2A2F061E}"/>
              </a:ext>
            </a:extLst>
          </p:cNvPr>
          <p:cNvSpPr/>
          <p:nvPr/>
        </p:nvSpPr>
        <p:spPr>
          <a:xfrm rot="16200000">
            <a:off x="9570139" y="3458381"/>
            <a:ext cx="184150" cy="192062"/>
          </a:xfrm>
          <a:prstGeom prst="ellipse">
            <a:avLst/>
          </a:prstGeom>
          <a:noFill/>
          <a:ln w="25400">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000" noProof="1"/>
          </a:p>
        </p:txBody>
      </p:sp>
      <p:sp>
        <p:nvSpPr>
          <p:cNvPr id="44" name="Isosceles Triangle 69">
            <a:extLst>
              <a:ext uri="{FF2B5EF4-FFF2-40B4-BE49-F238E27FC236}">
                <a16:creationId xmlns:a16="http://schemas.microsoft.com/office/drawing/2014/main" id="{D46ACC77-9513-437E-871A-AA6CD11CE235}"/>
              </a:ext>
            </a:extLst>
          </p:cNvPr>
          <p:cNvSpPr/>
          <p:nvPr/>
        </p:nvSpPr>
        <p:spPr>
          <a:xfrm>
            <a:off x="8112388" y="3262473"/>
            <a:ext cx="93649" cy="163513"/>
          </a:xfrm>
          <a:prstGeom prst="triangle">
            <a:avLst/>
          </a:prstGeom>
          <a:solidFill>
            <a:schemeClr val="bg1">
              <a:lumMod val="65000"/>
            </a:schemeClr>
          </a:solid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000" noProof="1"/>
          </a:p>
        </p:txBody>
      </p:sp>
      <p:sp>
        <p:nvSpPr>
          <p:cNvPr id="45" name="Isosceles Triangle 45">
            <a:extLst>
              <a:ext uri="{FF2B5EF4-FFF2-40B4-BE49-F238E27FC236}">
                <a16:creationId xmlns:a16="http://schemas.microsoft.com/office/drawing/2014/main" id="{FE7C0DBA-CBF7-4B5B-9898-207EB7B1E737}"/>
              </a:ext>
            </a:extLst>
          </p:cNvPr>
          <p:cNvSpPr/>
          <p:nvPr/>
        </p:nvSpPr>
        <p:spPr>
          <a:xfrm rot="10800000">
            <a:off x="9611784" y="3693017"/>
            <a:ext cx="93649" cy="165100"/>
          </a:xfrm>
          <a:prstGeom prst="triangle">
            <a:avLst/>
          </a:prstGeom>
          <a:solidFill>
            <a:schemeClr val="bg1">
              <a:lumMod val="65000"/>
            </a:schemeClr>
          </a:solid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r>
              <a:rPr lang="en-US" sz="1000" noProof="1"/>
              <a:t>.</a:t>
            </a:r>
            <a:endParaRPr lang="id-ID" sz="1000" noProof="1"/>
          </a:p>
        </p:txBody>
      </p:sp>
      <p:grpSp>
        <p:nvGrpSpPr>
          <p:cNvPr id="46" name="组合 45">
            <a:extLst>
              <a:ext uri="{FF2B5EF4-FFF2-40B4-BE49-F238E27FC236}">
                <a16:creationId xmlns:a16="http://schemas.microsoft.com/office/drawing/2014/main" id="{446D8FF5-803F-4477-A773-4D7DA7419BCD}"/>
              </a:ext>
            </a:extLst>
          </p:cNvPr>
          <p:cNvGrpSpPr/>
          <p:nvPr/>
        </p:nvGrpSpPr>
        <p:grpSpPr>
          <a:xfrm>
            <a:off x="8867070" y="3904646"/>
            <a:ext cx="2933677" cy="1552013"/>
            <a:chOff x="7442059" y="3833814"/>
            <a:chExt cx="2493627" cy="1319212"/>
          </a:xfrm>
        </p:grpSpPr>
        <p:sp>
          <p:nvSpPr>
            <p:cNvPr id="47" name="Rectangle 70">
              <a:extLst>
                <a:ext uri="{FF2B5EF4-FFF2-40B4-BE49-F238E27FC236}">
                  <a16:creationId xmlns:a16="http://schemas.microsoft.com/office/drawing/2014/main" id="{5DA35BF5-C019-4A2E-BBD6-925998958A09}"/>
                </a:ext>
              </a:extLst>
            </p:cNvPr>
            <p:cNvSpPr/>
            <p:nvPr/>
          </p:nvSpPr>
          <p:spPr>
            <a:xfrm>
              <a:off x="7442059" y="4089401"/>
              <a:ext cx="2295216" cy="1063625"/>
            </a:xfrm>
            <a:prstGeom prst="rect">
              <a:avLst/>
            </a:prstGeom>
            <a:noFill/>
            <a:ln w="38100">
              <a:solidFill>
                <a:srgbClr val="00FFFF"/>
              </a:solidFill>
            </a:ln>
            <a:effectLst>
              <a:outerShdw blurRad="177800" dist="635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100" noProof="1">
                <a:latin typeface="微软雅黑" panose="020B0503020204020204" pitchFamily="34" charset="-122"/>
                <a:ea typeface="微软雅黑" panose="020B0503020204020204" pitchFamily="34" charset="-122"/>
              </a:endParaRPr>
            </a:p>
          </p:txBody>
        </p:sp>
        <p:sp>
          <p:nvSpPr>
            <p:cNvPr id="48" name="TextBox 83">
              <a:extLst>
                <a:ext uri="{FF2B5EF4-FFF2-40B4-BE49-F238E27FC236}">
                  <a16:creationId xmlns:a16="http://schemas.microsoft.com/office/drawing/2014/main" id="{B5BF6A8E-F5F1-470C-B131-2610D69E855B}"/>
                </a:ext>
              </a:extLst>
            </p:cNvPr>
            <p:cNvSpPr txBox="1">
              <a:spLocks noChangeArrowheads="1"/>
            </p:cNvSpPr>
            <p:nvPr/>
          </p:nvSpPr>
          <p:spPr bwMode="auto">
            <a:xfrm>
              <a:off x="7442059" y="4411663"/>
              <a:ext cx="2295216" cy="442031"/>
            </a:xfrm>
            <a:prstGeom prst="rect">
              <a:avLst/>
            </a:prstGeom>
            <a:noFill/>
            <a:ln w="9525">
              <a:noFill/>
              <a:miter lim="800000"/>
              <a:headEnd/>
              <a:tailEnd/>
            </a:ln>
          </p:spPr>
          <p:txBody>
            <a:bodyPr lIns="68573" tIns="34286" rIns="68573" bIns="34286">
              <a:spAutoFit/>
            </a:bodyPr>
            <a:lstStyle/>
            <a:p>
              <a:pPr algn="ctr"/>
              <a:r>
                <a:rPr lang="en-US" altLang="zh-CN" sz="1600" dirty="0">
                  <a:solidFill>
                    <a:srgbClr val="00FFFF"/>
                  </a:solidFill>
                  <a:latin typeface="微软雅黑" pitchFamily="34" charset="-122"/>
                  <a:ea typeface="微软雅黑" pitchFamily="34" charset="-122"/>
                </a:rPr>
                <a:t>2020.8</a:t>
              </a:r>
              <a:r>
                <a:rPr lang="zh-CN" altLang="en-US" sz="1600" dirty="0">
                  <a:solidFill>
                    <a:srgbClr val="00FFFF"/>
                  </a:solidFill>
                  <a:latin typeface="微软雅黑" pitchFamily="34" charset="-122"/>
                  <a:ea typeface="微软雅黑" pitchFamily="34" charset="-122"/>
                </a:rPr>
                <a:t>，集团升级为</a:t>
              </a:r>
              <a:r>
                <a:rPr lang="en-US" altLang="zh-CN" sz="1600" dirty="0">
                  <a:solidFill>
                    <a:srgbClr val="00FFFF"/>
                  </a:solidFill>
                  <a:latin typeface="微软雅黑" pitchFamily="34" charset="-122"/>
                  <a:ea typeface="微软雅黑" pitchFamily="34" charset="-122"/>
                </a:rPr>
                <a:t>360</a:t>
              </a:r>
              <a:r>
                <a:rPr lang="zh-CN" altLang="en-US" sz="1600" dirty="0">
                  <a:solidFill>
                    <a:srgbClr val="00FFFF"/>
                  </a:solidFill>
                  <a:latin typeface="微软雅黑" pitchFamily="34" charset="-122"/>
                  <a:ea typeface="微软雅黑" pitchFamily="34" charset="-122"/>
                </a:rPr>
                <a:t>政企安全集团。</a:t>
              </a:r>
              <a:endParaRPr lang="id-ID" altLang="en-US" sz="1600" dirty="0">
                <a:solidFill>
                  <a:srgbClr val="00FFFF"/>
                </a:solidFill>
                <a:latin typeface="微软雅黑" pitchFamily="34" charset="-122"/>
                <a:ea typeface="微软雅黑" pitchFamily="34" charset="-122"/>
              </a:endParaRPr>
            </a:p>
          </p:txBody>
        </p:sp>
        <p:sp>
          <p:nvSpPr>
            <p:cNvPr id="49" name="TextBox 84">
              <a:extLst>
                <a:ext uri="{FF2B5EF4-FFF2-40B4-BE49-F238E27FC236}">
                  <a16:creationId xmlns:a16="http://schemas.microsoft.com/office/drawing/2014/main" id="{4CA0DB9C-30C5-4260-B14E-64BC178CD39D}"/>
                </a:ext>
              </a:extLst>
            </p:cNvPr>
            <p:cNvSpPr txBox="1">
              <a:spLocks noChangeArrowheads="1"/>
            </p:cNvSpPr>
            <p:nvPr/>
          </p:nvSpPr>
          <p:spPr bwMode="auto">
            <a:xfrm>
              <a:off x="7442059" y="4103688"/>
              <a:ext cx="2295216" cy="315463"/>
            </a:xfrm>
            <a:prstGeom prst="rect">
              <a:avLst/>
            </a:prstGeom>
            <a:solidFill>
              <a:srgbClr val="10DCD7"/>
            </a:solidFill>
            <a:ln w="9525">
              <a:noFill/>
              <a:miter lim="800000"/>
              <a:headEnd/>
              <a:tailEnd/>
            </a:ln>
          </p:spPr>
          <p:txBody>
            <a:bodyPr lIns="68573" tIns="34286" rIns="68573" bIns="34286">
              <a:spAutoFit/>
            </a:bodyPr>
            <a:lstStyle/>
            <a:p>
              <a:pPr algn="ctr"/>
              <a:r>
                <a:rPr lang="zh-CN" altLang="en-US" sz="1600" b="1" dirty="0">
                  <a:latin typeface="微软雅黑" pitchFamily="34" charset="-122"/>
                  <a:ea typeface="微软雅黑" pitchFamily="34" charset="-122"/>
                </a:rPr>
                <a:t>转型升级</a:t>
              </a:r>
              <a:endParaRPr lang="id-ID" altLang="en-US" sz="1600" b="1" dirty="0">
                <a:latin typeface="微软雅黑" pitchFamily="34" charset="-122"/>
                <a:ea typeface="微软雅黑" pitchFamily="34" charset="-122"/>
              </a:endParaRPr>
            </a:p>
          </p:txBody>
        </p:sp>
        <p:sp>
          <p:nvSpPr>
            <p:cNvPr id="50" name="Oval 71">
              <a:extLst>
                <a:ext uri="{FF2B5EF4-FFF2-40B4-BE49-F238E27FC236}">
                  <a16:creationId xmlns:a16="http://schemas.microsoft.com/office/drawing/2014/main" id="{6F1542D3-5F30-4F80-9B36-A8C9E8AED48B}"/>
                </a:ext>
              </a:extLst>
            </p:cNvPr>
            <p:cNvSpPr/>
            <p:nvPr/>
          </p:nvSpPr>
          <p:spPr>
            <a:xfrm>
              <a:off x="9456326" y="3833814"/>
              <a:ext cx="479360" cy="479425"/>
            </a:xfrm>
            <a:prstGeom prst="ellipse">
              <a:avLst/>
            </a:prstGeom>
            <a:solidFill>
              <a:schemeClr val="bg1">
                <a:lumMod val="95000"/>
              </a:schemeClr>
            </a:solidFill>
            <a:ln w="73025">
              <a:solidFill>
                <a:srgbClr val="10DCD7"/>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r>
                <a:rPr lang="en-US" sz="2299" b="1" noProof="1">
                  <a:solidFill>
                    <a:schemeClr val="tx1"/>
                  </a:solidFill>
                  <a:latin typeface="微软雅黑" panose="020B0503020204020204" pitchFamily="34" charset="-122"/>
                  <a:ea typeface="微软雅黑" panose="020B0503020204020204" pitchFamily="34" charset="-122"/>
                </a:rPr>
                <a:t>6</a:t>
              </a:r>
              <a:endParaRPr lang="id-ID" sz="2299" b="1" noProof="1">
                <a:solidFill>
                  <a:schemeClr val="tx1"/>
                </a:solidFill>
                <a:latin typeface="微软雅黑" panose="020B0503020204020204" pitchFamily="34" charset="-122"/>
                <a:ea typeface="微软雅黑" panose="020B0503020204020204" pitchFamily="34" charset="-122"/>
              </a:endParaRPr>
            </a:p>
          </p:txBody>
        </p:sp>
      </p:grpSp>
      <p:grpSp>
        <p:nvGrpSpPr>
          <p:cNvPr id="51" name="组合 50">
            <a:extLst>
              <a:ext uri="{FF2B5EF4-FFF2-40B4-BE49-F238E27FC236}">
                <a16:creationId xmlns:a16="http://schemas.microsoft.com/office/drawing/2014/main" id="{C092F84D-C03E-41B9-B61A-D29FF5842C8D}"/>
              </a:ext>
            </a:extLst>
          </p:cNvPr>
          <p:cNvGrpSpPr/>
          <p:nvPr/>
        </p:nvGrpSpPr>
        <p:grpSpPr>
          <a:xfrm>
            <a:off x="7808060" y="1536672"/>
            <a:ext cx="2934793" cy="1552604"/>
            <a:chOff x="5935726" y="1770064"/>
            <a:chExt cx="2493626" cy="1319212"/>
          </a:xfrm>
        </p:grpSpPr>
        <p:sp>
          <p:nvSpPr>
            <p:cNvPr id="52" name="Rectangle 70">
              <a:extLst>
                <a:ext uri="{FF2B5EF4-FFF2-40B4-BE49-F238E27FC236}">
                  <a16:creationId xmlns:a16="http://schemas.microsoft.com/office/drawing/2014/main" id="{6A906C7A-C071-49F3-BCDA-AF3E362AD907}"/>
                </a:ext>
              </a:extLst>
            </p:cNvPr>
            <p:cNvSpPr/>
            <p:nvPr/>
          </p:nvSpPr>
          <p:spPr>
            <a:xfrm>
              <a:off x="5935726" y="2025651"/>
              <a:ext cx="2295216" cy="1063625"/>
            </a:xfrm>
            <a:prstGeom prst="rect">
              <a:avLst/>
            </a:prstGeom>
            <a:noFill/>
            <a:ln w="38100">
              <a:solidFill>
                <a:srgbClr val="10DCD7"/>
              </a:solidFill>
            </a:ln>
            <a:effectLst>
              <a:outerShdw blurRad="177800" dist="635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endParaRPr lang="id-ID" sz="1100" noProof="1">
                <a:latin typeface="微软雅黑" panose="020B0503020204020204" pitchFamily="34" charset="-122"/>
                <a:ea typeface="微软雅黑" panose="020B0503020204020204" pitchFamily="34" charset="-122"/>
              </a:endParaRPr>
            </a:p>
          </p:txBody>
        </p:sp>
        <p:sp>
          <p:nvSpPr>
            <p:cNvPr id="53" name="TextBox 74">
              <a:extLst>
                <a:ext uri="{FF2B5EF4-FFF2-40B4-BE49-F238E27FC236}">
                  <a16:creationId xmlns:a16="http://schemas.microsoft.com/office/drawing/2014/main" id="{0983C1F4-5B41-4D5B-B32C-3E5626E0A22C}"/>
                </a:ext>
              </a:extLst>
            </p:cNvPr>
            <p:cNvSpPr txBox="1">
              <a:spLocks noChangeArrowheads="1"/>
            </p:cNvSpPr>
            <p:nvPr/>
          </p:nvSpPr>
          <p:spPr bwMode="auto">
            <a:xfrm>
              <a:off x="5935726" y="2347913"/>
              <a:ext cx="2295216" cy="477250"/>
            </a:xfrm>
            <a:prstGeom prst="rect">
              <a:avLst/>
            </a:prstGeom>
            <a:noFill/>
            <a:ln w="9525">
              <a:noFill/>
              <a:miter lim="800000"/>
              <a:headEnd/>
              <a:tailEnd/>
            </a:ln>
          </p:spPr>
          <p:txBody>
            <a:bodyPr lIns="68573" tIns="34286" rIns="68573" bIns="34286">
              <a:spAutoFit/>
            </a:bodyPr>
            <a:lstStyle/>
            <a:p>
              <a:pPr algn="ctr"/>
              <a:r>
                <a:rPr lang="en-US" altLang="zh-CN" sz="1600" dirty="0">
                  <a:solidFill>
                    <a:srgbClr val="00FFFF"/>
                  </a:solidFill>
                  <a:latin typeface="微软雅黑" pitchFamily="34" charset="-122"/>
                  <a:ea typeface="微软雅黑" pitchFamily="34" charset="-122"/>
                </a:rPr>
                <a:t>2018.5</a:t>
              </a:r>
              <a:r>
                <a:rPr lang="zh-CN" altLang="en-US" sz="1600" dirty="0">
                  <a:solidFill>
                    <a:srgbClr val="00FFFF"/>
                  </a:solidFill>
                  <a:latin typeface="微软雅黑" pitchFamily="34" charset="-122"/>
                  <a:ea typeface="微软雅黑" pitchFamily="34" charset="-122"/>
                </a:rPr>
                <a:t>，</a:t>
              </a:r>
              <a:r>
                <a:rPr lang="en-US" altLang="zh-CN" sz="1600" dirty="0">
                  <a:solidFill>
                    <a:srgbClr val="00FFFF"/>
                  </a:solidFill>
                  <a:latin typeface="微软雅黑" pitchFamily="34" charset="-122"/>
                  <a:ea typeface="微软雅黑" pitchFamily="34" charset="-122"/>
                </a:rPr>
                <a:t>360</a:t>
              </a:r>
              <a:r>
                <a:rPr lang="zh-CN" altLang="en-US" sz="1600" dirty="0">
                  <a:solidFill>
                    <a:srgbClr val="00FFFF"/>
                  </a:solidFill>
                  <a:latin typeface="微软雅黑" pitchFamily="34" charset="-122"/>
                  <a:ea typeface="微软雅黑" pitchFamily="34" charset="-122"/>
                </a:rPr>
                <a:t>发布</a:t>
              </a:r>
              <a:r>
                <a:rPr lang="en-US" altLang="zh-CN" sz="1600" dirty="0">
                  <a:solidFill>
                    <a:srgbClr val="00FFFF"/>
                  </a:solidFill>
                  <a:latin typeface="微软雅黑" pitchFamily="34" charset="-122"/>
                  <a:ea typeface="微软雅黑" pitchFamily="34" charset="-122"/>
                </a:rPr>
                <a:t>360</a:t>
              </a:r>
              <a:r>
                <a:rPr lang="zh-CN" altLang="en-US" sz="1600" dirty="0">
                  <a:solidFill>
                    <a:srgbClr val="00FFFF"/>
                  </a:solidFill>
                  <a:latin typeface="微软雅黑" pitchFamily="34" charset="-122"/>
                  <a:ea typeface="微软雅黑" pitchFamily="34" charset="-122"/>
                </a:rPr>
                <a:t>安全大脑。</a:t>
              </a:r>
              <a:endParaRPr lang="id-ID" altLang="en-US" sz="1600" dirty="0">
                <a:solidFill>
                  <a:srgbClr val="00FFFF"/>
                </a:solidFill>
                <a:latin typeface="微软雅黑" pitchFamily="34" charset="-122"/>
                <a:ea typeface="微软雅黑" pitchFamily="34" charset="-122"/>
              </a:endParaRPr>
            </a:p>
          </p:txBody>
        </p:sp>
        <p:sp>
          <p:nvSpPr>
            <p:cNvPr id="54" name="TextBox 75">
              <a:extLst>
                <a:ext uri="{FF2B5EF4-FFF2-40B4-BE49-F238E27FC236}">
                  <a16:creationId xmlns:a16="http://schemas.microsoft.com/office/drawing/2014/main" id="{FC5B9B14-5176-4CDA-8749-957D97E8518C}"/>
                </a:ext>
              </a:extLst>
            </p:cNvPr>
            <p:cNvSpPr txBox="1">
              <a:spLocks noChangeArrowheads="1"/>
            </p:cNvSpPr>
            <p:nvPr/>
          </p:nvSpPr>
          <p:spPr bwMode="auto">
            <a:xfrm>
              <a:off x="5935726" y="2038349"/>
              <a:ext cx="2295216" cy="315463"/>
            </a:xfrm>
            <a:prstGeom prst="rect">
              <a:avLst/>
            </a:prstGeom>
            <a:solidFill>
              <a:srgbClr val="10DCD7"/>
            </a:solidFill>
            <a:ln w="9525">
              <a:noFill/>
              <a:miter lim="800000"/>
              <a:headEnd/>
              <a:tailEnd/>
            </a:ln>
          </p:spPr>
          <p:txBody>
            <a:bodyPr lIns="68573" tIns="34286" rIns="68573" bIns="34286">
              <a:spAutoFit/>
            </a:bodyPr>
            <a:lstStyle/>
            <a:p>
              <a:pPr algn="ctr"/>
              <a:r>
                <a:rPr lang="zh-CN" altLang="en-US" sz="1600" b="1" dirty="0">
                  <a:latin typeface="微软雅黑" pitchFamily="34" charset="-122"/>
                  <a:ea typeface="微软雅黑" pitchFamily="34" charset="-122"/>
                </a:rPr>
                <a:t>安全大脑</a:t>
              </a:r>
              <a:endParaRPr lang="id-ID" altLang="en-US" sz="1600" b="1" dirty="0">
                <a:latin typeface="微软雅黑" pitchFamily="34" charset="-122"/>
                <a:ea typeface="微软雅黑" pitchFamily="34" charset="-122"/>
              </a:endParaRPr>
            </a:p>
          </p:txBody>
        </p:sp>
        <p:sp>
          <p:nvSpPr>
            <p:cNvPr id="55" name="Oval 71">
              <a:extLst>
                <a:ext uri="{FF2B5EF4-FFF2-40B4-BE49-F238E27FC236}">
                  <a16:creationId xmlns:a16="http://schemas.microsoft.com/office/drawing/2014/main" id="{83E9F8EA-BF05-4854-9283-F08DA3E9C352}"/>
                </a:ext>
              </a:extLst>
            </p:cNvPr>
            <p:cNvSpPr/>
            <p:nvPr/>
          </p:nvSpPr>
          <p:spPr>
            <a:xfrm>
              <a:off x="7949992" y="1770064"/>
              <a:ext cx="479360" cy="479425"/>
            </a:xfrm>
            <a:prstGeom prst="ellipse">
              <a:avLst/>
            </a:prstGeom>
            <a:solidFill>
              <a:schemeClr val="bg1">
                <a:lumMod val="95000"/>
              </a:schemeClr>
            </a:solidFill>
            <a:ln w="73025">
              <a:solidFill>
                <a:srgbClr val="10DCD7"/>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fontAlgn="auto"/>
              <a:r>
                <a:rPr lang="en-US" altLang="zh-CN" sz="2299" b="1" noProof="1">
                  <a:solidFill>
                    <a:schemeClr val="tx1"/>
                  </a:solidFill>
                  <a:latin typeface="微软雅黑" panose="020B0503020204020204" pitchFamily="34" charset="-122"/>
                  <a:ea typeface="微软雅黑" panose="020B0503020204020204" pitchFamily="34" charset="-122"/>
                </a:rPr>
                <a:t>5</a:t>
              </a:r>
              <a:endParaRPr lang="id-ID" sz="2299" b="1" noProof="1">
                <a:solidFill>
                  <a:schemeClr val="tx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135020183"/>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fade">
                                      <p:cBhvr>
                                        <p:cTn id="40" dur="500"/>
                                        <p:tgtEl>
                                          <p:spTgt spid="3"/>
                                        </p:tgtEl>
                                      </p:cBhvr>
                                    </p:animEffect>
                                  </p:childTnLst>
                                </p:cTn>
                              </p:par>
                            </p:childTnLst>
                          </p:cTn>
                        </p:par>
                        <p:par>
                          <p:cTn id="41" fill="hold">
                            <p:stCondLst>
                              <p:cond delay="4000"/>
                            </p:stCondLst>
                            <p:childTnLst>
                              <p:par>
                                <p:cTn id="42" presetID="10" presetClass="entr" presetSubtype="0" fill="hold" nodeType="after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500"/>
                                        <p:tgtEl>
                                          <p:spTgt spid="12"/>
                                        </p:tgtEl>
                                      </p:cBhvr>
                                    </p:animEffect>
                                  </p:childTnLst>
                                </p:cTn>
                              </p:par>
                            </p:childTnLst>
                          </p:cTn>
                        </p:par>
                        <p:par>
                          <p:cTn id="45" fill="hold">
                            <p:stCondLst>
                              <p:cond delay="4500"/>
                            </p:stCondLst>
                            <p:childTnLst>
                              <p:par>
                                <p:cTn id="46" presetID="10" presetClass="entr" presetSubtype="0" fill="hold" grpId="0" nodeType="after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500"/>
                                        <p:tgtEl>
                                          <p:spTgt spid="10"/>
                                        </p:tgtEl>
                                      </p:cBhvr>
                                    </p:animEffect>
                                  </p:childTnLst>
                                </p:cTn>
                              </p:par>
                            </p:childTnLst>
                          </p:cTn>
                        </p:par>
                        <p:par>
                          <p:cTn id="49" fill="hold">
                            <p:stCondLst>
                              <p:cond delay="5000"/>
                            </p:stCondLst>
                            <p:childTnLst>
                              <p:par>
                                <p:cTn id="50" presetID="10" presetClass="entr" presetSubtype="0" fill="hold" grpId="0" nodeType="after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500"/>
                                        <p:tgtEl>
                                          <p:spTgt spid="18"/>
                                        </p:tgtEl>
                                      </p:cBhvr>
                                    </p:animEffect>
                                  </p:childTnLst>
                                </p:cTn>
                              </p:par>
                            </p:childTnLst>
                          </p:cTn>
                        </p:par>
                        <p:par>
                          <p:cTn id="53" fill="hold">
                            <p:stCondLst>
                              <p:cond delay="5500"/>
                            </p:stCondLst>
                            <p:childTnLst>
                              <p:par>
                                <p:cTn id="54" presetID="10" presetClass="entr" presetSubtype="0" fill="hold" nodeType="afterEffect">
                                  <p:stCondLst>
                                    <p:cond delay="0"/>
                                  </p:stCondLst>
                                  <p:childTnLst>
                                    <p:set>
                                      <p:cBhvr>
                                        <p:cTn id="55" dur="1" fill="hold">
                                          <p:stCondLst>
                                            <p:cond delay="0"/>
                                          </p:stCondLst>
                                        </p:cTn>
                                        <p:tgtEl>
                                          <p:spTgt spid="4"/>
                                        </p:tgtEl>
                                        <p:attrNameLst>
                                          <p:attrName>style.visibility</p:attrName>
                                        </p:attrNameLst>
                                      </p:cBhvr>
                                      <p:to>
                                        <p:strVal val="visible"/>
                                      </p:to>
                                    </p:set>
                                    <p:animEffect transition="in" filter="fade">
                                      <p:cBhvr>
                                        <p:cTn id="56" dur="500"/>
                                        <p:tgtEl>
                                          <p:spTgt spid="4"/>
                                        </p:tgtEl>
                                      </p:cBhvr>
                                    </p:animEffect>
                                  </p:childTnLst>
                                </p:cTn>
                              </p:par>
                            </p:childTnLst>
                          </p:cTn>
                        </p:par>
                        <p:par>
                          <p:cTn id="57" fill="hold">
                            <p:stCondLst>
                              <p:cond delay="6000"/>
                            </p:stCondLst>
                            <p:childTnLst>
                              <p:par>
                                <p:cTn id="58" presetID="10" presetClass="entr" presetSubtype="0" fill="hold" nodeType="after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fade">
                                      <p:cBhvr>
                                        <p:cTn id="60" dur="500"/>
                                        <p:tgtEl>
                                          <p:spTgt spid="13"/>
                                        </p:tgtEl>
                                      </p:cBhvr>
                                    </p:animEffect>
                                  </p:childTnLst>
                                </p:cTn>
                              </p:par>
                            </p:childTnLst>
                          </p:cTn>
                        </p:par>
                        <p:par>
                          <p:cTn id="61" fill="hold">
                            <p:stCondLst>
                              <p:cond delay="6500"/>
                            </p:stCondLst>
                            <p:childTnLst>
                              <p:par>
                                <p:cTn id="62" presetID="10" presetClass="entr" presetSubtype="0" fill="hold" grpId="0" nodeType="after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fade">
                                      <p:cBhvr>
                                        <p:cTn id="64" dur="500"/>
                                        <p:tgtEl>
                                          <p:spTgt spid="22"/>
                                        </p:tgtEl>
                                      </p:cBhvr>
                                    </p:animEffect>
                                  </p:childTnLst>
                                </p:cTn>
                              </p:par>
                            </p:childTnLst>
                          </p:cTn>
                        </p:par>
                        <p:par>
                          <p:cTn id="65" fill="hold">
                            <p:stCondLst>
                              <p:cond delay="7000"/>
                            </p:stCondLst>
                            <p:childTnLst>
                              <p:par>
                                <p:cTn id="66" presetID="10" presetClass="entr" presetSubtype="0" fill="hold" grpId="0" nodeType="after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fade">
                                      <p:cBhvr>
                                        <p:cTn id="68" dur="500"/>
                                        <p:tgtEl>
                                          <p:spTgt spid="23"/>
                                        </p:tgtEl>
                                      </p:cBhvr>
                                    </p:animEffect>
                                  </p:childTnLst>
                                </p:cTn>
                              </p:par>
                            </p:childTnLst>
                          </p:cTn>
                        </p:par>
                        <p:par>
                          <p:cTn id="69" fill="hold">
                            <p:stCondLst>
                              <p:cond delay="7500"/>
                            </p:stCondLst>
                            <p:childTnLst>
                              <p:par>
                                <p:cTn id="70" presetID="10" presetClass="entr" presetSubtype="0" fill="hold" nodeType="after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fade">
                                      <p:cBhvr>
                                        <p:cTn id="72" dur="500"/>
                                        <p:tgtEl>
                                          <p:spTgt spid="6"/>
                                        </p:tgtEl>
                                      </p:cBhvr>
                                    </p:animEffect>
                                  </p:childTnLst>
                                </p:cTn>
                              </p:par>
                            </p:childTnLst>
                          </p:cTn>
                        </p:par>
                        <p:par>
                          <p:cTn id="73" fill="hold">
                            <p:stCondLst>
                              <p:cond delay="8000"/>
                            </p:stCondLst>
                            <p:childTnLst>
                              <p:par>
                                <p:cTn id="74" presetID="10" presetClass="entr" presetSubtype="0" fill="hold" nodeType="afterEffect">
                                  <p:stCondLst>
                                    <p:cond delay="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500"/>
                                        <p:tgtEl>
                                          <p:spTgt spid="36"/>
                                        </p:tgtEl>
                                      </p:cBhvr>
                                    </p:animEffect>
                                  </p:childTnLst>
                                </p:cTn>
                              </p:par>
                            </p:childTnLst>
                          </p:cTn>
                        </p:par>
                        <p:par>
                          <p:cTn id="77" fill="hold">
                            <p:stCondLst>
                              <p:cond delay="8500"/>
                            </p:stCondLst>
                            <p:childTnLst>
                              <p:par>
                                <p:cTn id="78" presetID="10" presetClass="entr" presetSubtype="0" fill="hold" grpId="0" nodeType="afterEffect">
                                  <p:stCondLst>
                                    <p:cond delay="0"/>
                                  </p:stCondLst>
                                  <p:childTnLst>
                                    <p:set>
                                      <p:cBhvr>
                                        <p:cTn id="79" dur="1" fill="hold">
                                          <p:stCondLst>
                                            <p:cond delay="0"/>
                                          </p:stCondLst>
                                        </p:cTn>
                                        <p:tgtEl>
                                          <p:spTgt spid="41"/>
                                        </p:tgtEl>
                                        <p:attrNameLst>
                                          <p:attrName>style.visibility</p:attrName>
                                        </p:attrNameLst>
                                      </p:cBhvr>
                                      <p:to>
                                        <p:strVal val="visible"/>
                                      </p:to>
                                    </p:set>
                                    <p:animEffect transition="in" filter="fade">
                                      <p:cBhvr>
                                        <p:cTn id="80" dur="500"/>
                                        <p:tgtEl>
                                          <p:spTgt spid="41"/>
                                        </p:tgtEl>
                                      </p:cBhvr>
                                    </p:animEffect>
                                  </p:childTnLst>
                                </p:cTn>
                              </p:par>
                            </p:childTnLst>
                          </p:cTn>
                        </p:par>
                        <p:par>
                          <p:cTn id="81" fill="hold">
                            <p:stCondLst>
                              <p:cond delay="9000"/>
                            </p:stCondLst>
                            <p:childTnLst>
                              <p:par>
                                <p:cTn id="82" presetID="10" presetClass="entr" presetSubtype="0" fill="hold" grpId="0" nodeType="afterEffect">
                                  <p:stCondLst>
                                    <p:cond delay="0"/>
                                  </p:stCondLst>
                                  <p:childTnLst>
                                    <p:set>
                                      <p:cBhvr>
                                        <p:cTn id="83" dur="1" fill="hold">
                                          <p:stCondLst>
                                            <p:cond delay="0"/>
                                          </p:stCondLst>
                                        </p:cTn>
                                        <p:tgtEl>
                                          <p:spTgt spid="44"/>
                                        </p:tgtEl>
                                        <p:attrNameLst>
                                          <p:attrName>style.visibility</p:attrName>
                                        </p:attrNameLst>
                                      </p:cBhvr>
                                      <p:to>
                                        <p:strVal val="visible"/>
                                      </p:to>
                                    </p:set>
                                    <p:animEffect transition="in" filter="fade">
                                      <p:cBhvr>
                                        <p:cTn id="84" dur="500"/>
                                        <p:tgtEl>
                                          <p:spTgt spid="44"/>
                                        </p:tgtEl>
                                      </p:cBhvr>
                                    </p:animEffect>
                                  </p:childTnLst>
                                </p:cTn>
                              </p:par>
                            </p:childTnLst>
                          </p:cTn>
                        </p:par>
                        <p:par>
                          <p:cTn id="85" fill="hold">
                            <p:stCondLst>
                              <p:cond delay="9500"/>
                            </p:stCondLst>
                            <p:childTnLst>
                              <p:par>
                                <p:cTn id="86" presetID="10" presetClass="entr" presetSubtype="0" fill="hold" nodeType="afterEffect">
                                  <p:stCondLst>
                                    <p:cond delay="0"/>
                                  </p:stCondLst>
                                  <p:childTnLst>
                                    <p:set>
                                      <p:cBhvr>
                                        <p:cTn id="87" dur="1" fill="hold">
                                          <p:stCondLst>
                                            <p:cond delay="0"/>
                                          </p:stCondLst>
                                        </p:cTn>
                                        <p:tgtEl>
                                          <p:spTgt spid="51"/>
                                        </p:tgtEl>
                                        <p:attrNameLst>
                                          <p:attrName>style.visibility</p:attrName>
                                        </p:attrNameLst>
                                      </p:cBhvr>
                                      <p:to>
                                        <p:strVal val="visible"/>
                                      </p:to>
                                    </p:set>
                                    <p:animEffect transition="in" filter="fade">
                                      <p:cBhvr>
                                        <p:cTn id="88" dur="500"/>
                                        <p:tgtEl>
                                          <p:spTgt spid="51"/>
                                        </p:tgtEl>
                                      </p:cBhvr>
                                    </p:animEffect>
                                  </p:childTnLst>
                                </p:cTn>
                              </p:par>
                            </p:childTnLst>
                          </p:cTn>
                        </p:par>
                        <p:par>
                          <p:cTn id="89" fill="hold">
                            <p:stCondLst>
                              <p:cond delay="10000"/>
                            </p:stCondLst>
                            <p:childTnLst>
                              <p:par>
                                <p:cTn id="90" presetID="10" presetClass="entr" presetSubtype="0" fill="hold" nodeType="afterEffect">
                                  <p:stCondLst>
                                    <p:cond delay="0"/>
                                  </p:stCondLst>
                                  <p:childTnLst>
                                    <p:set>
                                      <p:cBhvr>
                                        <p:cTn id="91" dur="1" fill="hold">
                                          <p:stCondLst>
                                            <p:cond delay="0"/>
                                          </p:stCondLst>
                                        </p:cTn>
                                        <p:tgtEl>
                                          <p:spTgt spid="42"/>
                                        </p:tgtEl>
                                        <p:attrNameLst>
                                          <p:attrName>style.visibility</p:attrName>
                                        </p:attrNameLst>
                                      </p:cBhvr>
                                      <p:to>
                                        <p:strVal val="visible"/>
                                      </p:to>
                                    </p:set>
                                    <p:animEffect transition="in" filter="fade">
                                      <p:cBhvr>
                                        <p:cTn id="92" dur="500"/>
                                        <p:tgtEl>
                                          <p:spTgt spid="42"/>
                                        </p:tgtEl>
                                      </p:cBhvr>
                                    </p:animEffect>
                                  </p:childTnLst>
                                </p:cTn>
                              </p:par>
                            </p:childTnLst>
                          </p:cTn>
                        </p:par>
                        <p:par>
                          <p:cTn id="93" fill="hold">
                            <p:stCondLst>
                              <p:cond delay="10500"/>
                            </p:stCondLst>
                            <p:childTnLst>
                              <p:par>
                                <p:cTn id="94" presetID="10" presetClass="entr" presetSubtype="0" fill="hold" grpId="0" nodeType="afterEffect">
                                  <p:stCondLst>
                                    <p:cond delay="0"/>
                                  </p:stCondLst>
                                  <p:childTnLst>
                                    <p:set>
                                      <p:cBhvr>
                                        <p:cTn id="95" dur="1" fill="hold">
                                          <p:stCondLst>
                                            <p:cond delay="0"/>
                                          </p:stCondLst>
                                        </p:cTn>
                                        <p:tgtEl>
                                          <p:spTgt spid="43"/>
                                        </p:tgtEl>
                                        <p:attrNameLst>
                                          <p:attrName>style.visibility</p:attrName>
                                        </p:attrNameLst>
                                      </p:cBhvr>
                                      <p:to>
                                        <p:strVal val="visible"/>
                                      </p:to>
                                    </p:set>
                                    <p:animEffect transition="in" filter="fade">
                                      <p:cBhvr>
                                        <p:cTn id="96" dur="500"/>
                                        <p:tgtEl>
                                          <p:spTgt spid="43"/>
                                        </p:tgtEl>
                                      </p:cBhvr>
                                    </p:animEffect>
                                  </p:childTnLst>
                                </p:cTn>
                              </p:par>
                            </p:childTnLst>
                          </p:cTn>
                        </p:par>
                        <p:par>
                          <p:cTn id="97" fill="hold">
                            <p:stCondLst>
                              <p:cond delay="11000"/>
                            </p:stCondLst>
                            <p:childTnLst>
                              <p:par>
                                <p:cTn id="98" presetID="10" presetClass="entr" presetSubtype="0" fill="hold" grpId="0" nodeType="afterEffect">
                                  <p:stCondLst>
                                    <p:cond delay="0"/>
                                  </p:stCondLst>
                                  <p:childTnLst>
                                    <p:set>
                                      <p:cBhvr>
                                        <p:cTn id="99" dur="1" fill="hold">
                                          <p:stCondLst>
                                            <p:cond delay="0"/>
                                          </p:stCondLst>
                                        </p:cTn>
                                        <p:tgtEl>
                                          <p:spTgt spid="45"/>
                                        </p:tgtEl>
                                        <p:attrNameLst>
                                          <p:attrName>style.visibility</p:attrName>
                                        </p:attrNameLst>
                                      </p:cBhvr>
                                      <p:to>
                                        <p:strVal val="visible"/>
                                      </p:to>
                                    </p:set>
                                    <p:animEffect transition="in" filter="fade">
                                      <p:cBhvr>
                                        <p:cTn id="100" dur="500"/>
                                        <p:tgtEl>
                                          <p:spTgt spid="45"/>
                                        </p:tgtEl>
                                      </p:cBhvr>
                                    </p:animEffect>
                                  </p:childTnLst>
                                </p:cTn>
                              </p:par>
                            </p:childTnLst>
                          </p:cTn>
                        </p:par>
                        <p:par>
                          <p:cTn id="101" fill="hold">
                            <p:stCondLst>
                              <p:cond delay="11500"/>
                            </p:stCondLst>
                            <p:childTnLst>
                              <p:par>
                                <p:cTn id="102" presetID="10" presetClass="entr" presetSubtype="0" fill="hold" nodeType="afterEffect">
                                  <p:stCondLst>
                                    <p:cond delay="0"/>
                                  </p:stCondLst>
                                  <p:childTnLst>
                                    <p:set>
                                      <p:cBhvr>
                                        <p:cTn id="103" dur="1" fill="hold">
                                          <p:stCondLst>
                                            <p:cond delay="0"/>
                                          </p:stCondLst>
                                        </p:cTn>
                                        <p:tgtEl>
                                          <p:spTgt spid="46"/>
                                        </p:tgtEl>
                                        <p:attrNameLst>
                                          <p:attrName>style.visibility</p:attrName>
                                        </p:attrNameLst>
                                      </p:cBhvr>
                                      <p:to>
                                        <p:strVal val="visible"/>
                                      </p:to>
                                    </p:set>
                                    <p:animEffect transition="in" filter="fade">
                                      <p:cBhvr>
                                        <p:cTn id="104" dur="500"/>
                                        <p:tgtEl>
                                          <p:spTgt spid="46"/>
                                        </p:tgtEl>
                                      </p:cBhvr>
                                    </p:animEffect>
                                  </p:childTnLst>
                                </p:cTn>
                              </p:par>
                            </p:childTnLst>
                          </p:cTn>
                        </p:par>
                        <p:par>
                          <p:cTn id="105" fill="hold">
                            <p:stCondLst>
                              <p:cond delay="12000"/>
                            </p:stCondLst>
                            <p:childTnLst>
                              <p:par>
                                <p:cTn id="106" presetID="10" presetClass="entr" presetSubtype="0" fill="hold" nodeType="afterEffect">
                                  <p:stCondLst>
                                    <p:cond delay="0"/>
                                  </p:stCondLst>
                                  <p:childTnLst>
                                    <p:set>
                                      <p:cBhvr>
                                        <p:cTn id="107" dur="1" fill="hold">
                                          <p:stCondLst>
                                            <p:cond delay="0"/>
                                          </p:stCondLst>
                                        </p:cTn>
                                        <p:tgtEl>
                                          <p:spTgt spid="24"/>
                                        </p:tgtEl>
                                        <p:attrNameLst>
                                          <p:attrName>style.visibility</p:attrName>
                                        </p:attrNameLst>
                                      </p:cBhvr>
                                      <p:to>
                                        <p:strVal val="visible"/>
                                      </p:to>
                                    </p:set>
                                    <p:animEffect transition="in" filter="fade">
                                      <p:cBhvr>
                                        <p:cTn id="10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22" grpId="0" animBg="1"/>
      <p:bldP spid="23" grpId="0" animBg="1"/>
      <p:bldP spid="2" grpId="0"/>
      <p:bldP spid="41" grpId="0" animBg="1"/>
      <p:bldP spid="10" grpId="0" animBg="1"/>
      <p:bldP spid="43" grpId="0" animBg="1"/>
      <p:bldP spid="44" grpId="0" animBg="1"/>
      <p:bldP spid="4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3C0B11BC-E385-4158-81C5-A0E4BA0A93EE}"/>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t="21528" b="18750"/>
          <a:stretch/>
        </p:blipFill>
        <p:spPr>
          <a:xfrm>
            <a:off x="0" y="1476374"/>
            <a:ext cx="12192000" cy="4095751"/>
          </a:xfrm>
          <a:prstGeom prst="rect">
            <a:avLst/>
          </a:prstGeom>
        </p:spPr>
      </p:pic>
      <p:sp>
        <p:nvSpPr>
          <p:cNvPr id="4" name="TextBox 48">
            <a:extLst>
              <a:ext uri="{FF2B5EF4-FFF2-40B4-BE49-F238E27FC236}">
                <a16:creationId xmlns:a16="http://schemas.microsoft.com/office/drawing/2014/main" id="{6C9543A8-CF53-4BC4-AF5C-EFFB2688D600}"/>
              </a:ext>
            </a:extLst>
          </p:cNvPr>
          <p:cNvSpPr txBox="1"/>
          <p:nvPr/>
        </p:nvSpPr>
        <p:spPr>
          <a:xfrm>
            <a:off x="5803640" y="2647969"/>
            <a:ext cx="2816312" cy="615553"/>
          </a:xfrm>
          <a:prstGeom prst="rect">
            <a:avLst/>
          </a:prstGeom>
          <a:noFill/>
        </p:spPr>
        <p:txBody>
          <a:bodyPr wrap="square" lIns="0" tIns="0" rIns="0" bIns="0" rtlCol="0">
            <a:spAutoFit/>
          </a:bodyPr>
          <a:lstStyle/>
          <a:p>
            <a:r>
              <a:rPr lang="zh-CN" altLang="en-US" sz="4000" b="1" dirty="0">
                <a:solidFill>
                  <a:srgbClr val="00FFFF"/>
                </a:solidFill>
                <a:latin typeface="微软雅黑" pitchFamily="34" charset="-122"/>
                <a:ea typeface="微软雅黑" pitchFamily="34" charset="-122"/>
                <a:cs typeface="宋体" charset="-122"/>
              </a:rPr>
              <a:t>产品简介</a:t>
            </a:r>
            <a:endParaRPr lang="en-GB" altLang="zh-CN" sz="3600" b="1" dirty="0">
              <a:solidFill>
                <a:srgbClr val="00FFFF"/>
              </a:solidFill>
              <a:latin typeface="微软雅黑" panose="020B0503020204020204" pitchFamily="34" charset="-122"/>
              <a:ea typeface="微软雅黑" panose="020B0503020204020204" pitchFamily="34" charset="-122"/>
              <a:cs typeface="+mn-ea"/>
              <a:sym typeface="+mn-lt"/>
            </a:endParaRPr>
          </a:p>
        </p:txBody>
      </p:sp>
      <p:sp>
        <p:nvSpPr>
          <p:cNvPr id="6" name="矩形 259">
            <a:extLst>
              <a:ext uri="{FF2B5EF4-FFF2-40B4-BE49-F238E27FC236}">
                <a16:creationId xmlns:a16="http://schemas.microsoft.com/office/drawing/2014/main" id="{2F34D734-6814-408E-8CEB-84AD54696AB8}"/>
              </a:ext>
            </a:extLst>
          </p:cNvPr>
          <p:cNvSpPr>
            <a:spLocks noChangeArrowheads="1"/>
          </p:cNvSpPr>
          <p:nvPr/>
        </p:nvSpPr>
        <p:spPr bwMode="auto">
          <a:xfrm>
            <a:off x="4241726" y="2167795"/>
            <a:ext cx="1561914" cy="1575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5023" tIns="32511" rIns="65023" bIns="3251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800" cap="all" spc="213" dirty="0">
                <a:solidFill>
                  <a:srgbClr val="00FFFF"/>
                </a:solidFill>
                <a:latin typeface="Impact" panose="020B0806030902050204" pitchFamily="34" charset="0"/>
                <a:cs typeface="Arial" panose="020B0604020202020204" pitchFamily="34" charset="0"/>
              </a:rPr>
              <a:t>02</a:t>
            </a:r>
            <a:endParaRPr lang="zh-CN" altLang="en-US" sz="9800" cap="all" spc="213" dirty="0">
              <a:solidFill>
                <a:srgbClr val="00FFFF"/>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3059556562"/>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iterate type="lt">
                                    <p:tmPct val="30000"/>
                                  </p:iterate>
                                  <p:childTnLst>
                                    <p:set>
                                      <p:cBhvr>
                                        <p:cTn id="10" dur="1" fill="hold">
                                          <p:stCondLst>
                                            <p:cond delay="0"/>
                                          </p:stCondLst>
                                        </p:cTn>
                                        <p:tgtEl>
                                          <p:spTgt spid="4"/>
                                        </p:tgtEl>
                                        <p:attrNameLst>
                                          <p:attrName>style.visibility</p:attrName>
                                        </p:attrNameLst>
                                      </p:cBhvr>
                                      <p:to>
                                        <p:strVal val="visible"/>
                                      </p:to>
                                    </p:set>
                                    <p:animEffect transition="in" filter="wipe(left)">
                                      <p:cBhvr>
                                        <p:cTn id="11" dur="200"/>
                                        <p:tgtEl>
                                          <p:spTgt spid="4"/>
                                        </p:tgtEl>
                                      </p:cBhvr>
                                    </p:animEffect>
                                  </p:childTnLst>
                                </p:cTn>
                              </p:par>
                            </p:childTnLst>
                          </p:cTn>
                        </p:par>
                        <p:par>
                          <p:cTn id="12" fill="hold">
                            <p:stCondLst>
                              <p:cond delay="88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6"/>
                                        </p:tgtEl>
                                        <p:attrNameLst>
                                          <p:attrName>ppt_y</p:attrName>
                                        </p:attrNameLst>
                                      </p:cBhvr>
                                      <p:tavLst>
                                        <p:tav tm="0">
                                          <p:val>
                                            <p:strVal val="#ppt_y"/>
                                          </p:val>
                                        </p:tav>
                                        <p:tav tm="100000">
                                          <p:val>
                                            <p:strVal val="#ppt_y"/>
                                          </p:val>
                                        </p:tav>
                                      </p:tavLst>
                                    </p:anim>
                                    <p:anim calcmode="lin" valueType="num">
                                      <p:cBhvr>
                                        <p:cTn id="17"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6"/>
                                        </p:tgtEl>
                                      </p:cBhvr>
                                    </p:animEffect>
                                  </p:childTnLst>
                                </p:cTn>
                              </p:par>
                            </p:childTnLst>
                          </p:cTn>
                        </p:par>
                        <p:par>
                          <p:cTn id="20" fill="hold">
                            <p:stCondLst>
                              <p:cond delay="1430"/>
                            </p:stCondLst>
                            <p:childTnLst>
                              <p:par>
                                <p:cTn id="21" presetID="26" presetClass="emph" presetSubtype="0" fill="hold" grpId="1" nodeType="afterEffect">
                                  <p:stCondLst>
                                    <p:cond delay="0"/>
                                  </p:stCondLst>
                                  <p:iterate type="lt">
                                    <p:tmPct val="0"/>
                                  </p:iterate>
                                  <p:childTnLst>
                                    <p:animEffect transition="out" filter="fade">
                                      <p:cBhvr>
                                        <p:cTn id="22" dur="500" tmFilter="0, 0; .2, .5; .8, .5; 1, 0"/>
                                        <p:tgtEl>
                                          <p:spTgt spid="6"/>
                                        </p:tgtEl>
                                      </p:cBhvr>
                                    </p:animEffect>
                                    <p:animScale>
                                      <p:cBhvr>
                                        <p:cTn id="23" dur="250" autoRev="1" fill="hold"/>
                                        <p:tgtEl>
                                          <p:spTgt spid="6"/>
                                        </p:tgtEl>
                                      </p:cBhvr>
                                      <p:by x="105000" y="105000"/>
                                    </p:animScale>
                                  </p:childTnLst>
                                </p:cTn>
                              </p:par>
                              <p:par>
                                <p:cTn id="24" presetID="36" presetClass="emph" presetSubtype="0" fill="hold" grpId="1" nodeType="withEffect">
                                  <p:stCondLst>
                                    <p:cond delay="0"/>
                                  </p:stCondLst>
                                  <p:iterate type="lt">
                                    <p:tmPct val="30000"/>
                                  </p:iterate>
                                  <p:childTnLst>
                                    <p:animScale>
                                      <p:cBhvr>
                                        <p:cTn id="25" dur="50" autoRev="1" fill="hold">
                                          <p:stCondLst>
                                            <p:cond delay="0"/>
                                          </p:stCondLst>
                                        </p:cTn>
                                        <p:tgtEl>
                                          <p:spTgt spid="4"/>
                                        </p:tgtEl>
                                      </p:cBhvr>
                                      <p:to x="80000" y="100000"/>
                                    </p:animScale>
                                    <p:anim by="(#ppt_w*0.10)" calcmode="lin" valueType="num">
                                      <p:cBhvr>
                                        <p:cTn id="26" dur="50" autoRev="1" fill="hold">
                                          <p:stCondLst>
                                            <p:cond delay="0"/>
                                          </p:stCondLst>
                                        </p:cTn>
                                        <p:tgtEl>
                                          <p:spTgt spid="4"/>
                                        </p:tgtEl>
                                        <p:attrNameLst>
                                          <p:attrName>ppt_x</p:attrName>
                                        </p:attrNameLst>
                                      </p:cBhvr>
                                    </p:anim>
                                    <p:anim by="(-#ppt_w*0.10)" calcmode="lin" valueType="num">
                                      <p:cBhvr>
                                        <p:cTn id="27" dur="50" autoRev="1" fill="hold">
                                          <p:stCondLst>
                                            <p:cond delay="0"/>
                                          </p:stCondLst>
                                        </p:cTn>
                                        <p:tgtEl>
                                          <p:spTgt spid="4"/>
                                        </p:tgtEl>
                                        <p:attrNameLst>
                                          <p:attrName>ppt_y</p:attrName>
                                        </p:attrNameLst>
                                      </p:cBhvr>
                                    </p:anim>
                                    <p:animRot by="-480000">
                                      <p:cBhvr>
                                        <p:cTn id="28" dur="50" autoRev="1"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p:bldP spid="6"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FFA0FC66-7DFC-4293-B689-5D5A8CCE0439}"/>
              </a:ext>
            </a:extLst>
          </p:cNvPr>
          <p:cNvGrpSpPr/>
          <p:nvPr/>
        </p:nvGrpSpPr>
        <p:grpSpPr>
          <a:xfrm>
            <a:off x="4347828" y="1543492"/>
            <a:ext cx="3367001" cy="3331642"/>
            <a:chOff x="3005826" y="1224874"/>
            <a:chExt cx="2767309" cy="2738248"/>
          </a:xfrm>
          <a:solidFill>
            <a:srgbClr val="10DCD7"/>
          </a:solidFill>
        </p:grpSpPr>
        <p:grpSp>
          <p:nvGrpSpPr>
            <p:cNvPr id="3" name="Group 22">
              <a:extLst>
                <a:ext uri="{FF2B5EF4-FFF2-40B4-BE49-F238E27FC236}">
                  <a16:creationId xmlns:a16="http://schemas.microsoft.com/office/drawing/2014/main" id="{8073C801-3228-41B6-9372-80F5A9A0FD46}"/>
                </a:ext>
              </a:extLst>
            </p:cNvPr>
            <p:cNvGrpSpPr/>
            <p:nvPr/>
          </p:nvGrpSpPr>
          <p:grpSpPr>
            <a:xfrm>
              <a:off x="3005826" y="2625756"/>
              <a:ext cx="1348913" cy="1337366"/>
              <a:chOff x="4240774" y="3658107"/>
              <a:chExt cx="1798551" cy="1783154"/>
            </a:xfrm>
            <a:grpFill/>
          </p:grpSpPr>
          <p:sp>
            <p:nvSpPr>
              <p:cNvPr id="18" name="Freeform: Shape 10">
                <a:extLst>
                  <a:ext uri="{FF2B5EF4-FFF2-40B4-BE49-F238E27FC236}">
                    <a16:creationId xmlns:a16="http://schemas.microsoft.com/office/drawing/2014/main" id="{6BAF7685-1C59-4A5E-94AF-F58052CE01B2}"/>
                  </a:ext>
                </a:extLst>
              </p:cNvPr>
              <p:cNvSpPr/>
              <p:nvPr/>
            </p:nvSpPr>
            <p:spPr>
              <a:xfrm>
                <a:off x="4240774" y="3658107"/>
                <a:ext cx="1798551" cy="1783154"/>
              </a:xfrm>
              <a:custGeom>
                <a:avLst/>
                <a:gdLst>
                  <a:gd name="connsiteX0" fmla="*/ 833645 w 1678460"/>
                  <a:gd name="connsiteY0" fmla="*/ 185289 h 1664090"/>
                  <a:gd name="connsiteX1" fmla="*/ 186889 w 1678460"/>
                  <a:gd name="connsiteY1" fmla="*/ 832045 h 1664090"/>
                  <a:gd name="connsiteX2" fmla="*/ 186889 w 1678460"/>
                  <a:gd name="connsiteY2" fmla="*/ 1170350 h 1664090"/>
                  <a:gd name="connsiteX3" fmla="*/ 495340 w 1678460"/>
                  <a:gd name="connsiteY3" fmla="*/ 1478801 h 1664090"/>
                  <a:gd name="connsiteX4" fmla="*/ 844815 w 1678460"/>
                  <a:gd name="connsiteY4" fmla="*/ 1478801 h 1664090"/>
                  <a:gd name="connsiteX5" fmla="*/ 1491571 w 1678460"/>
                  <a:gd name="connsiteY5" fmla="*/ 832045 h 1664090"/>
                  <a:gd name="connsiteX6" fmla="*/ 1491571 w 1678460"/>
                  <a:gd name="connsiteY6" fmla="*/ 493740 h 1664090"/>
                  <a:gd name="connsiteX7" fmla="*/ 1183120 w 1678460"/>
                  <a:gd name="connsiteY7" fmla="*/ 185289 h 1664090"/>
                  <a:gd name="connsiteX8" fmla="*/ 832045 w 1678460"/>
                  <a:gd name="connsiteY8" fmla="*/ 0 h 1664090"/>
                  <a:gd name="connsiteX9" fmla="*/ 1678460 w 1678460"/>
                  <a:gd name="connsiteY9" fmla="*/ 0 h 1664090"/>
                  <a:gd name="connsiteX10" fmla="*/ 1678460 w 1678460"/>
                  <a:gd name="connsiteY10" fmla="*/ 832045 h 1664090"/>
                  <a:gd name="connsiteX11" fmla="*/ 846415 w 1678460"/>
                  <a:gd name="connsiteY11" fmla="*/ 1664090 h 1664090"/>
                  <a:gd name="connsiteX12" fmla="*/ 0 w 1678460"/>
                  <a:gd name="connsiteY12" fmla="*/ 1664090 h 1664090"/>
                  <a:gd name="connsiteX13" fmla="*/ 0 w 1678460"/>
                  <a:gd name="connsiteY13" fmla="*/ 832045 h 1664090"/>
                  <a:gd name="connsiteX14" fmla="*/ 832045 w 1678460"/>
                  <a:gd name="connsiteY14" fmla="*/ 0 h 166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460" h="1664090">
                    <a:moveTo>
                      <a:pt x="833645" y="185289"/>
                    </a:moveTo>
                    <a:cubicBezTo>
                      <a:pt x="476452" y="185289"/>
                      <a:pt x="186889" y="474852"/>
                      <a:pt x="186889" y="832045"/>
                    </a:cubicBezTo>
                    <a:lnTo>
                      <a:pt x="186889" y="1170350"/>
                    </a:lnTo>
                    <a:cubicBezTo>
                      <a:pt x="186889" y="1340703"/>
                      <a:pt x="324987" y="1478801"/>
                      <a:pt x="495340" y="1478801"/>
                    </a:cubicBezTo>
                    <a:lnTo>
                      <a:pt x="844815" y="1478801"/>
                    </a:lnTo>
                    <a:cubicBezTo>
                      <a:pt x="1202008" y="1478801"/>
                      <a:pt x="1491571" y="1189238"/>
                      <a:pt x="1491571" y="832045"/>
                    </a:cubicBezTo>
                    <a:lnTo>
                      <a:pt x="1491571" y="493740"/>
                    </a:lnTo>
                    <a:cubicBezTo>
                      <a:pt x="1491571" y="323387"/>
                      <a:pt x="1353473" y="185289"/>
                      <a:pt x="1183120" y="185289"/>
                    </a:cubicBezTo>
                    <a:close/>
                    <a:moveTo>
                      <a:pt x="832045" y="0"/>
                    </a:moveTo>
                    <a:lnTo>
                      <a:pt x="1678460" y="0"/>
                    </a:lnTo>
                    <a:lnTo>
                      <a:pt x="1678460" y="832045"/>
                    </a:lnTo>
                    <a:cubicBezTo>
                      <a:pt x="1678460" y="1291571"/>
                      <a:pt x="1305941" y="1664090"/>
                      <a:pt x="846415" y="1664090"/>
                    </a:cubicBezTo>
                    <a:lnTo>
                      <a:pt x="0" y="1664090"/>
                    </a:lnTo>
                    <a:lnTo>
                      <a:pt x="0" y="832045"/>
                    </a:lnTo>
                    <a:cubicBezTo>
                      <a:pt x="0" y="372519"/>
                      <a:pt x="372519" y="0"/>
                      <a:pt x="83204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sp>
            <p:nvSpPr>
              <p:cNvPr id="19" name="Freeform: Shape 11">
                <a:extLst>
                  <a:ext uri="{FF2B5EF4-FFF2-40B4-BE49-F238E27FC236}">
                    <a16:creationId xmlns:a16="http://schemas.microsoft.com/office/drawing/2014/main" id="{CCFA5310-9BC0-4E9E-8394-864031B40AB1}"/>
                  </a:ext>
                </a:extLst>
              </p:cNvPr>
              <p:cNvSpPr/>
              <p:nvPr/>
            </p:nvSpPr>
            <p:spPr>
              <a:xfrm rot="10800000">
                <a:off x="4601381" y="4018715"/>
                <a:ext cx="1071110" cy="1061939"/>
              </a:xfrm>
              <a:custGeom>
                <a:avLst/>
                <a:gdLst>
                  <a:gd name="connsiteX0" fmla="*/ 503121 w 999590"/>
                  <a:gd name="connsiteY0" fmla="*/ 880685 h 991032"/>
                  <a:gd name="connsiteX1" fmla="*/ 888290 w 999590"/>
                  <a:gd name="connsiteY1" fmla="*/ 495516 h 991032"/>
                  <a:gd name="connsiteX2" fmla="*/ 888290 w 999590"/>
                  <a:gd name="connsiteY2" fmla="*/ 294042 h 991032"/>
                  <a:gd name="connsiteX3" fmla="*/ 704595 w 999590"/>
                  <a:gd name="connsiteY3" fmla="*/ 110347 h 991032"/>
                  <a:gd name="connsiteX4" fmla="*/ 496469 w 999590"/>
                  <a:gd name="connsiteY4" fmla="*/ 110347 h 991032"/>
                  <a:gd name="connsiteX5" fmla="*/ 111300 w 999590"/>
                  <a:gd name="connsiteY5" fmla="*/ 495516 h 991032"/>
                  <a:gd name="connsiteX6" fmla="*/ 111300 w 999590"/>
                  <a:gd name="connsiteY6" fmla="*/ 696990 h 991032"/>
                  <a:gd name="connsiteX7" fmla="*/ 294995 w 999590"/>
                  <a:gd name="connsiteY7" fmla="*/ 880685 h 991032"/>
                  <a:gd name="connsiteX8" fmla="*/ 504074 w 999590"/>
                  <a:gd name="connsiteY8" fmla="*/ 991032 h 991032"/>
                  <a:gd name="connsiteX9" fmla="*/ 236321 w 999590"/>
                  <a:gd name="connsiteY9" fmla="*/ 991032 h 991032"/>
                  <a:gd name="connsiteX10" fmla="*/ 0 w 999590"/>
                  <a:gd name="connsiteY10" fmla="*/ 754711 h 991032"/>
                  <a:gd name="connsiteX11" fmla="*/ 0 w 999590"/>
                  <a:gd name="connsiteY11" fmla="*/ 495516 h 991032"/>
                  <a:gd name="connsiteX12" fmla="*/ 495516 w 999590"/>
                  <a:gd name="connsiteY12" fmla="*/ 0 h 991032"/>
                  <a:gd name="connsiteX13" fmla="*/ 763269 w 999590"/>
                  <a:gd name="connsiteY13" fmla="*/ 0 h 991032"/>
                  <a:gd name="connsiteX14" fmla="*/ 999590 w 999590"/>
                  <a:gd name="connsiteY14" fmla="*/ 236321 h 991032"/>
                  <a:gd name="connsiteX15" fmla="*/ 999590 w 999590"/>
                  <a:gd name="connsiteY15" fmla="*/ 495516 h 991032"/>
                  <a:gd name="connsiteX16" fmla="*/ 504074 w 999590"/>
                  <a:gd name="connsiteY16" fmla="*/ 991032 h 991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9590" h="991032">
                    <a:moveTo>
                      <a:pt x="503121" y="880685"/>
                    </a:moveTo>
                    <a:cubicBezTo>
                      <a:pt x="715844" y="880685"/>
                      <a:pt x="888290" y="708239"/>
                      <a:pt x="888290" y="495516"/>
                    </a:cubicBezTo>
                    <a:lnTo>
                      <a:pt x="888290" y="294042"/>
                    </a:lnTo>
                    <a:cubicBezTo>
                      <a:pt x="888290" y="192590"/>
                      <a:pt x="806047" y="110347"/>
                      <a:pt x="704595" y="110347"/>
                    </a:cubicBezTo>
                    <a:lnTo>
                      <a:pt x="496469" y="110347"/>
                    </a:lnTo>
                    <a:cubicBezTo>
                      <a:pt x="283746" y="110347"/>
                      <a:pt x="111300" y="282793"/>
                      <a:pt x="111300" y="495516"/>
                    </a:cubicBezTo>
                    <a:lnTo>
                      <a:pt x="111300" y="696990"/>
                    </a:lnTo>
                    <a:cubicBezTo>
                      <a:pt x="111300" y="798442"/>
                      <a:pt x="193543" y="880685"/>
                      <a:pt x="294995" y="880685"/>
                    </a:cubicBezTo>
                    <a:close/>
                    <a:moveTo>
                      <a:pt x="504074" y="991032"/>
                    </a:moveTo>
                    <a:lnTo>
                      <a:pt x="236321" y="991032"/>
                    </a:lnTo>
                    <a:cubicBezTo>
                      <a:pt x="105805" y="991032"/>
                      <a:pt x="0" y="885227"/>
                      <a:pt x="0" y="754711"/>
                    </a:cubicBezTo>
                    <a:lnTo>
                      <a:pt x="0" y="495516"/>
                    </a:lnTo>
                    <a:cubicBezTo>
                      <a:pt x="0" y="221850"/>
                      <a:pt x="221850" y="0"/>
                      <a:pt x="495516" y="0"/>
                    </a:cubicBezTo>
                    <a:lnTo>
                      <a:pt x="763269" y="0"/>
                    </a:lnTo>
                    <a:cubicBezTo>
                      <a:pt x="893785" y="0"/>
                      <a:pt x="999590" y="105805"/>
                      <a:pt x="999590" y="236321"/>
                    </a:cubicBezTo>
                    <a:lnTo>
                      <a:pt x="999590" y="495516"/>
                    </a:lnTo>
                    <a:cubicBezTo>
                      <a:pt x="999590" y="769182"/>
                      <a:pt x="777740" y="991032"/>
                      <a:pt x="504074" y="9910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sp>
            <p:nvSpPr>
              <p:cNvPr id="20" name="Freeform: Shape 15">
                <a:extLst>
                  <a:ext uri="{FF2B5EF4-FFF2-40B4-BE49-F238E27FC236}">
                    <a16:creationId xmlns:a16="http://schemas.microsoft.com/office/drawing/2014/main" id="{8BB97E47-A86F-4A4C-B2FC-C421D567F7F8}"/>
                  </a:ext>
                </a:extLst>
              </p:cNvPr>
              <p:cNvSpPr>
                <a:spLocks/>
              </p:cNvSpPr>
              <p:nvPr/>
            </p:nvSpPr>
            <p:spPr bwMode="auto">
              <a:xfrm>
                <a:off x="4955342" y="4275861"/>
                <a:ext cx="354013" cy="521291"/>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grpFill/>
              <a:ln w="9525">
                <a:noFill/>
                <a:round/>
                <a:headEnd/>
                <a:tailEnd/>
              </a:ln>
            </p:spPr>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grpSp>
        <p:grpSp>
          <p:nvGrpSpPr>
            <p:cNvPr id="4" name="Group 33">
              <a:extLst>
                <a:ext uri="{FF2B5EF4-FFF2-40B4-BE49-F238E27FC236}">
                  <a16:creationId xmlns:a16="http://schemas.microsoft.com/office/drawing/2014/main" id="{FE76F882-676C-45E9-A10F-B128A185E07A}"/>
                </a:ext>
              </a:extLst>
            </p:cNvPr>
            <p:cNvGrpSpPr/>
            <p:nvPr/>
          </p:nvGrpSpPr>
          <p:grpSpPr>
            <a:xfrm>
              <a:off x="3017374" y="1224874"/>
              <a:ext cx="1337366" cy="1348913"/>
              <a:chOff x="4240773" y="1830232"/>
              <a:chExt cx="1783154" cy="1798551"/>
            </a:xfrm>
            <a:grpFill/>
          </p:grpSpPr>
          <p:grpSp>
            <p:nvGrpSpPr>
              <p:cNvPr id="14" name="Group 3">
                <a:extLst>
                  <a:ext uri="{FF2B5EF4-FFF2-40B4-BE49-F238E27FC236}">
                    <a16:creationId xmlns:a16="http://schemas.microsoft.com/office/drawing/2014/main" id="{ADBF01B4-895E-4A8C-ACEE-73E7F6791CBF}"/>
                  </a:ext>
                </a:extLst>
              </p:cNvPr>
              <p:cNvGrpSpPr/>
              <p:nvPr/>
            </p:nvGrpSpPr>
            <p:grpSpPr>
              <a:xfrm>
                <a:off x="4240773" y="1830232"/>
                <a:ext cx="1783154" cy="1798551"/>
                <a:chOff x="3273487" y="1407637"/>
                <a:chExt cx="1248068" cy="1258845"/>
              </a:xfrm>
              <a:grpFill/>
            </p:grpSpPr>
            <p:sp>
              <p:nvSpPr>
                <p:cNvPr id="16" name="Freeform: Shape 4">
                  <a:extLst>
                    <a:ext uri="{FF2B5EF4-FFF2-40B4-BE49-F238E27FC236}">
                      <a16:creationId xmlns:a16="http://schemas.microsoft.com/office/drawing/2014/main" id="{3851B8B3-2C07-4D79-8EDC-1AD5F6282500}"/>
                    </a:ext>
                  </a:extLst>
                </p:cNvPr>
                <p:cNvSpPr/>
                <p:nvPr/>
              </p:nvSpPr>
              <p:spPr>
                <a:xfrm rot="5400000">
                  <a:off x="3268098" y="1413026"/>
                  <a:ext cx="1258845" cy="1248068"/>
                </a:xfrm>
                <a:custGeom>
                  <a:avLst/>
                  <a:gdLst>
                    <a:gd name="connsiteX0" fmla="*/ 186889 w 1678460"/>
                    <a:gd name="connsiteY0" fmla="*/ 1170350 h 1664090"/>
                    <a:gd name="connsiteX1" fmla="*/ 495340 w 1678460"/>
                    <a:gd name="connsiteY1" fmla="*/ 1478801 h 1664090"/>
                    <a:gd name="connsiteX2" fmla="*/ 844815 w 1678460"/>
                    <a:gd name="connsiteY2" fmla="*/ 1478801 h 1664090"/>
                    <a:gd name="connsiteX3" fmla="*/ 1491571 w 1678460"/>
                    <a:gd name="connsiteY3" fmla="*/ 832045 h 1664090"/>
                    <a:gd name="connsiteX4" fmla="*/ 1491571 w 1678460"/>
                    <a:gd name="connsiteY4" fmla="*/ 493740 h 1664090"/>
                    <a:gd name="connsiteX5" fmla="*/ 1183120 w 1678460"/>
                    <a:gd name="connsiteY5" fmla="*/ 185289 h 1664090"/>
                    <a:gd name="connsiteX6" fmla="*/ 833645 w 1678460"/>
                    <a:gd name="connsiteY6" fmla="*/ 185289 h 1664090"/>
                    <a:gd name="connsiteX7" fmla="*/ 186889 w 1678460"/>
                    <a:gd name="connsiteY7" fmla="*/ 832045 h 1664090"/>
                    <a:gd name="connsiteX8" fmla="*/ 0 w 1678460"/>
                    <a:gd name="connsiteY8" fmla="*/ 1664090 h 1664090"/>
                    <a:gd name="connsiteX9" fmla="*/ 0 w 1678460"/>
                    <a:gd name="connsiteY9" fmla="*/ 832045 h 1664090"/>
                    <a:gd name="connsiteX10" fmla="*/ 832045 w 1678460"/>
                    <a:gd name="connsiteY10" fmla="*/ 0 h 1664090"/>
                    <a:gd name="connsiteX11" fmla="*/ 1678460 w 1678460"/>
                    <a:gd name="connsiteY11" fmla="*/ 0 h 1664090"/>
                    <a:gd name="connsiteX12" fmla="*/ 1678460 w 1678460"/>
                    <a:gd name="connsiteY12" fmla="*/ 832045 h 1664090"/>
                    <a:gd name="connsiteX13" fmla="*/ 846415 w 1678460"/>
                    <a:gd name="connsiteY13" fmla="*/ 1664090 h 166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78460" h="1664090">
                      <a:moveTo>
                        <a:pt x="186889" y="1170350"/>
                      </a:moveTo>
                      <a:cubicBezTo>
                        <a:pt x="186889" y="1340703"/>
                        <a:pt x="324987" y="1478801"/>
                        <a:pt x="495340" y="1478801"/>
                      </a:cubicBezTo>
                      <a:lnTo>
                        <a:pt x="844815" y="1478801"/>
                      </a:lnTo>
                      <a:cubicBezTo>
                        <a:pt x="1202008" y="1478801"/>
                        <a:pt x="1491571" y="1189238"/>
                        <a:pt x="1491571" y="832045"/>
                      </a:cubicBezTo>
                      <a:lnTo>
                        <a:pt x="1491571" y="493740"/>
                      </a:lnTo>
                      <a:cubicBezTo>
                        <a:pt x="1491571" y="323387"/>
                        <a:pt x="1353473" y="185289"/>
                        <a:pt x="1183120" y="185289"/>
                      </a:cubicBezTo>
                      <a:lnTo>
                        <a:pt x="833645" y="185289"/>
                      </a:lnTo>
                      <a:cubicBezTo>
                        <a:pt x="476452" y="185289"/>
                        <a:pt x="186889" y="474852"/>
                        <a:pt x="186889" y="832045"/>
                      </a:cubicBezTo>
                      <a:close/>
                      <a:moveTo>
                        <a:pt x="0" y="1664090"/>
                      </a:moveTo>
                      <a:lnTo>
                        <a:pt x="0" y="832045"/>
                      </a:lnTo>
                      <a:cubicBezTo>
                        <a:pt x="0" y="372519"/>
                        <a:pt x="372519" y="0"/>
                        <a:pt x="832045" y="0"/>
                      </a:cubicBezTo>
                      <a:lnTo>
                        <a:pt x="1678460" y="0"/>
                      </a:lnTo>
                      <a:lnTo>
                        <a:pt x="1678460" y="832045"/>
                      </a:lnTo>
                      <a:cubicBezTo>
                        <a:pt x="1678460" y="1291571"/>
                        <a:pt x="1305941" y="1664090"/>
                        <a:pt x="846415" y="16640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sp>
              <p:nvSpPr>
                <p:cNvPr id="17" name="Freeform: Shape 5">
                  <a:extLst>
                    <a:ext uri="{FF2B5EF4-FFF2-40B4-BE49-F238E27FC236}">
                      <a16:creationId xmlns:a16="http://schemas.microsoft.com/office/drawing/2014/main" id="{2D63B682-4A24-443A-8E5F-24E335AEDA82}"/>
                    </a:ext>
                  </a:extLst>
                </p:cNvPr>
                <p:cNvSpPr/>
                <p:nvPr/>
              </p:nvSpPr>
              <p:spPr>
                <a:xfrm rot="5400000">
                  <a:off x="3538911" y="1666948"/>
                  <a:ext cx="723639" cy="749693"/>
                </a:xfrm>
                <a:custGeom>
                  <a:avLst/>
                  <a:gdLst>
                    <a:gd name="connsiteX0" fmla="*/ 112428 w 964852"/>
                    <a:gd name="connsiteY0" fmla="*/ 709448 h 999590"/>
                    <a:gd name="connsiteX1" fmla="*/ 291270 w 964852"/>
                    <a:gd name="connsiteY1" fmla="*/ 888290 h 999590"/>
                    <a:gd name="connsiteX2" fmla="*/ 487422 w 964852"/>
                    <a:gd name="connsiteY2" fmla="*/ 888290 h 999590"/>
                    <a:gd name="connsiteX3" fmla="*/ 862416 w 964852"/>
                    <a:gd name="connsiteY3" fmla="*/ 513296 h 999590"/>
                    <a:gd name="connsiteX4" fmla="*/ 862416 w 964852"/>
                    <a:gd name="connsiteY4" fmla="*/ 290142 h 999590"/>
                    <a:gd name="connsiteX5" fmla="*/ 683574 w 964852"/>
                    <a:gd name="connsiteY5" fmla="*/ 111300 h 999590"/>
                    <a:gd name="connsiteX6" fmla="*/ 487422 w 964852"/>
                    <a:gd name="connsiteY6" fmla="*/ 111300 h 999590"/>
                    <a:gd name="connsiteX7" fmla="*/ 112428 w 964852"/>
                    <a:gd name="connsiteY7" fmla="*/ 486294 h 999590"/>
                    <a:gd name="connsiteX8" fmla="*/ 0 w 964852"/>
                    <a:gd name="connsiteY8" fmla="*/ 769511 h 999590"/>
                    <a:gd name="connsiteX9" fmla="*/ 0 w 964852"/>
                    <a:gd name="connsiteY9" fmla="*/ 482426 h 999590"/>
                    <a:gd name="connsiteX10" fmla="*/ 482426 w 964852"/>
                    <a:gd name="connsiteY10" fmla="*/ 0 h 999590"/>
                    <a:gd name="connsiteX11" fmla="*/ 734773 w 964852"/>
                    <a:gd name="connsiteY11" fmla="*/ 0 h 999590"/>
                    <a:gd name="connsiteX12" fmla="*/ 964852 w 964852"/>
                    <a:gd name="connsiteY12" fmla="*/ 230079 h 999590"/>
                    <a:gd name="connsiteX13" fmla="*/ 964852 w 964852"/>
                    <a:gd name="connsiteY13" fmla="*/ 517164 h 999590"/>
                    <a:gd name="connsiteX14" fmla="*/ 482426 w 964852"/>
                    <a:gd name="connsiteY14" fmla="*/ 999590 h 999590"/>
                    <a:gd name="connsiteX15" fmla="*/ 230079 w 964852"/>
                    <a:gd name="connsiteY15" fmla="*/ 999590 h 999590"/>
                    <a:gd name="connsiteX16" fmla="*/ 0 w 964852"/>
                    <a:gd name="connsiteY16" fmla="*/ 769511 h 99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64852" h="999590">
                      <a:moveTo>
                        <a:pt x="112428" y="709448"/>
                      </a:moveTo>
                      <a:cubicBezTo>
                        <a:pt x="112428" y="808220"/>
                        <a:pt x="192498" y="888290"/>
                        <a:pt x="291270" y="888290"/>
                      </a:cubicBezTo>
                      <a:lnTo>
                        <a:pt x="487422" y="888290"/>
                      </a:lnTo>
                      <a:cubicBezTo>
                        <a:pt x="694525" y="888290"/>
                        <a:pt x="862416" y="720399"/>
                        <a:pt x="862416" y="513296"/>
                      </a:cubicBezTo>
                      <a:lnTo>
                        <a:pt x="862416" y="290142"/>
                      </a:lnTo>
                      <a:cubicBezTo>
                        <a:pt x="862416" y="191370"/>
                        <a:pt x="782346" y="111300"/>
                        <a:pt x="683574" y="111300"/>
                      </a:cubicBezTo>
                      <a:lnTo>
                        <a:pt x="487422" y="111300"/>
                      </a:lnTo>
                      <a:cubicBezTo>
                        <a:pt x="280319" y="111300"/>
                        <a:pt x="112428" y="279191"/>
                        <a:pt x="112428" y="486294"/>
                      </a:cubicBezTo>
                      <a:close/>
                      <a:moveTo>
                        <a:pt x="0" y="769511"/>
                      </a:moveTo>
                      <a:lnTo>
                        <a:pt x="0" y="482426"/>
                      </a:lnTo>
                      <a:cubicBezTo>
                        <a:pt x="0" y="215989"/>
                        <a:pt x="215989" y="0"/>
                        <a:pt x="482426" y="0"/>
                      </a:cubicBezTo>
                      <a:lnTo>
                        <a:pt x="734773" y="0"/>
                      </a:lnTo>
                      <a:cubicBezTo>
                        <a:pt x="861842" y="0"/>
                        <a:pt x="964852" y="103010"/>
                        <a:pt x="964852" y="230079"/>
                      </a:cubicBezTo>
                      <a:lnTo>
                        <a:pt x="964852" y="517164"/>
                      </a:lnTo>
                      <a:cubicBezTo>
                        <a:pt x="964852" y="783601"/>
                        <a:pt x="748863" y="999590"/>
                        <a:pt x="482426" y="999590"/>
                      </a:cubicBezTo>
                      <a:lnTo>
                        <a:pt x="230079" y="999590"/>
                      </a:lnTo>
                      <a:cubicBezTo>
                        <a:pt x="103010" y="999590"/>
                        <a:pt x="0" y="896580"/>
                        <a:pt x="0" y="7695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grpSp>
          <p:sp>
            <p:nvSpPr>
              <p:cNvPr id="15" name="Freeform: Shape 17">
                <a:extLst>
                  <a:ext uri="{FF2B5EF4-FFF2-40B4-BE49-F238E27FC236}">
                    <a16:creationId xmlns:a16="http://schemas.microsoft.com/office/drawing/2014/main" id="{BE987D39-AECD-4F51-BC7A-5D11252A1465}"/>
                  </a:ext>
                </a:extLst>
              </p:cNvPr>
              <p:cNvSpPr>
                <a:spLocks/>
              </p:cNvSpPr>
              <p:nvPr/>
            </p:nvSpPr>
            <p:spPr bwMode="auto">
              <a:xfrm>
                <a:off x="4961490" y="2477045"/>
                <a:ext cx="439990" cy="439990"/>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grpFill/>
              <a:ln w="9525">
                <a:noFill/>
                <a:round/>
                <a:headEnd/>
                <a:tailEnd/>
              </a:ln>
            </p:spPr>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grpSp>
        <p:grpSp>
          <p:nvGrpSpPr>
            <p:cNvPr id="5" name="Group 25">
              <a:extLst>
                <a:ext uri="{FF2B5EF4-FFF2-40B4-BE49-F238E27FC236}">
                  <a16:creationId xmlns:a16="http://schemas.microsoft.com/office/drawing/2014/main" id="{9D2101AD-E58B-4F99-A266-9AF270A6FF87}"/>
                </a:ext>
              </a:extLst>
            </p:cNvPr>
            <p:cNvGrpSpPr/>
            <p:nvPr/>
          </p:nvGrpSpPr>
          <p:grpSpPr>
            <a:xfrm>
              <a:off x="4424222" y="1236422"/>
              <a:ext cx="1348913" cy="1337366"/>
              <a:chOff x="6078982" y="1845629"/>
              <a:chExt cx="1798551" cy="1783154"/>
            </a:xfrm>
            <a:grpFill/>
          </p:grpSpPr>
          <p:grpSp>
            <p:nvGrpSpPr>
              <p:cNvPr id="10" name="Group 6">
                <a:extLst>
                  <a:ext uri="{FF2B5EF4-FFF2-40B4-BE49-F238E27FC236}">
                    <a16:creationId xmlns:a16="http://schemas.microsoft.com/office/drawing/2014/main" id="{57C5AAFA-440E-4D2B-B1CF-7EC45AD153DE}"/>
                  </a:ext>
                </a:extLst>
              </p:cNvPr>
              <p:cNvGrpSpPr/>
              <p:nvPr/>
            </p:nvGrpSpPr>
            <p:grpSpPr>
              <a:xfrm>
                <a:off x="6078982" y="1845629"/>
                <a:ext cx="1798551" cy="1783154"/>
                <a:chOff x="4560089" y="1430787"/>
                <a:chExt cx="1258845" cy="1248068"/>
              </a:xfrm>
              <a:grpFill/>
            </p:grpSpPr>
            <p:sp>
              <p:nvSpPr>
                <p:cNvPr id="12" name="Freeform: Shape 7">
                  <a:extLst>
                    <a:ext uri="{FF2B5EF4-FFF2-40B4-BE49-F238E27FC236}">
                      <a16:creationId xmlns:a16="http://schemas.microsoft.com/office/drawing/2014/main" id="{A2E0B40D-BA4A-4312-96D5-96665EBC355D}"/>
                    </a:ext>
                  </a:extLst>
                </p:cNvPr>
                <p:cNvSpPr/>
                <p:nvPr/>
              </p:nvSpPr>
              <p:spPr>
                <a:xfrm>
                  <a:off x="4560089" y="1430787"/>
                  <a:ext cx="1258845" cy="1248068"/>
                </a:xfrm>
                <a:custGeom>
                  <a:avLst/>
                  <a:gdLst>
                    <a:gd name="connsiteX0" fmla="*/ 833645 w 1678460"/>
                    <a:gd name="connsiteY0" fmla="*/ 185289 h 1664090"/>
                    <a:gd name="connsiteX1" fmla="*/ 186889 w 1678460"/>
                    <a:gd name="connsiteY1" fmla="*/ 832045 h 1664090"/>
                    <a:gd name="connsiteX2" fmla="*/ 186889 w 1678460"/>
                    <a:gd name="connsiteY2" fmla="*/ 1170350 h 1664090"/>
                    <a:gd name="connsiteX3" fmla="*/ 495340 w 1678460"/>
                    <a:gd name="connsiteY3" fmla="*/ 1478801 h 1664090"/>
                    <a:gd name="connsiteX4" fmla="*/ 844815 w 1678460"/>
                    <a:gd name="connsiteY4" fmla="*/ 1478801 h 1664090"/>
                    <a:gd name="connsiteX5" fmla="*/ 1491571 w 1678460"/>
                    <a:gd name="connsiteY5" fmla="*/ 832045 h 1664090"/>
                    <a:gd name="connsiteX6" fmla="*/ 1491571 w 1678460"/>
                    <a:gd name="connsiteY6" fmla="*/ 493740 h 1664090"/>
                    <a:gd name="connsiteX7" fmla="*/ 1183120 w 1678460"/>
                    <a:gd name="connsiteY7" fmla="*/ 185289 h 1664090"/>
                    <a:gd name="connsiteX8" fmla="*/ 832045 w 1678460"/>
                    <a:gd name="connsiteY8" fmla="*/ 0 h 1664090"/>
                    <a:gd name="connsiteX9" fmla="*/ 1678460 w 1678460"/>
                    <a:gd name="connsiteY9" fmla="*/ 0 h 1664090"/>
                    <a:gd name="connsiteX10" fmla="*/ 1678460 w 1678460"/>
                    <a:gd name="connsiteY10" fmla="*/ 832045 h 1664090"/>
                    <a:gd name="connsiteX11" fmla="*/ 846415 w 1678460"/>
                    <a:gd name="connsiteY11" fmla="*/ 1664090 h 1664090"/>
                    <a:gd name="connsiteX12" fmla="*/ 0 w 1678460"/>
                    <a:gd name="connsiteY12" fmla="*/ 1664090 h 1664090"/>
                    <a:gd name="connsiteX13" fmla="*/ 0 w 1678460"/>
                    <a:gd name="connsiteY13" fmla="*/ 832045 h 1664090"/>
                    <a:gd name="connsiteX14" fmla="*/ 832045 w 1678460"/>
                    <a:gd name="connsiteY14" fmla="*/ 0 h 166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460" h="1664090">
                      <a:moveTo>
                        <a:pt x="833645" y="185289"/>
                      </a:moveTo>
                      <a:cubicBezTo>
                        <a:pt x="476452" y="185289"/>
                        <a:pt x="186889" y="474852"/>
                        <a:pt x="186889" y="832045"/>
                      </a:cubicBezTo>
                      <a:lnTo>
                        <a:pt x="186889" y="1170350"/>
                      </a:lnTo>
                      <a:cubicBezTo>
                        <a:pt x="186889" y="1340703"/>
                        <a:pt x="324987" y="1478801"/>
                        <a:pt x="495340" y="1478801"/>
                      </a:cubicBezTo>
                      <a:lnTo>
                        <a:pt x="844815" y="1478801"/>
                      </a:lnTo>
                      <a:cubicBezTo>
                        <a:pt x="1202008" y="1478801"/>
                        <a:pt x="1491571" y="1189238"/>
                        <a:pt x="1491571" y="832045"/>
                      </a:cubicBezTo>
                      <a:lnTo>
                        <a:pt x="1491571" y="493740"/>
                      </a:lnTo>
                      <a:cubicBezTo>
                        <a:pt x="1491571" y="323387"/>
                        <a:pt x="1353473" y="185289"/>
                        <a:pt x="1183120" y="185289"/>
                      </a:cubicBezTo>
                      <a:close/>
                      <a:moveTo>
                        <a:pt x="832045" y="0"/>
                      </a:moveTo>
                      <a:lnTo>
                        <a:pt x="1678460" y="0"/>
                      </a:lnTo>
                      <a:lnTo>
                        <a:pt x="1678460" y="832045"/>
                      </a:lnTo>
                      <a:cubicBezTo>
                        <a:pt x="1678460" y="1291571"/>
                        <a:pt x="1305941" y="1664090"/>
                        <a:pt x="846415" y="1664090"/>
                      </a:cubicBezTo>
                      <a:lnTo>
                        <a:pt x="0" y="1664090"/>
                      </a:lnTo>
                      <a:lnTo>
                        <a:pt x="0" y="832045"/>
                      </a:lnTo>
                      <a:cubicBezTo>
                        <a:pt x="0" y="372519"/>
                        <a:pt x="372519" y="0"/>
                        <a:pt x="83204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sp>
              <p:nvSpPr>
                <p:cNvPr id="13" name="Freeform: Shape 8">
                  <a:extLst>
                    <a:ext uri="{FF2B5EF4-FFF2-40B4-BE49-F238E27FC236}">
                      <a16:creationId xmlns:a16="http://schemas.microsoft.com/office/drawing/2014/main" id="{2EACBC02-E852-4F31-8A71-7B9C178F5E1B}"/>
                    </a:ext>
                  </a:extLst>
                </p:cNvPr>
                <p:cNvSpPr/>
                <p:nvPr/>
              </p:nvSpPr>
              <p:spPr>
                <a:xfrm rot="10800000">
                  <a:off x="4814665" y="1660340"/>
                  <a:ext cx="749693" cy="743274"/>
                </a:xfrm>
                <a:custGeom>
                  <a:avLst/>
                  <a:gdLst>
                    <a:gd name="connsiteX0" fmla="*/ 503121 w 999590"/>
                    <a:gd name="connsiteY0" fmla="*/ 880685 h 991032"/>
                    <a:gd name="connsiteX1" fmla="*/ 888290 w 999590"/>
                    <a:gd name="connsiteY1" fmla="*/ 495516 h 991032"/>
                    <a:gd name="connsiteX2" fmla="*/ 888290 w 999590"/>
                    <a:gd name="connsiteY2" fmla="*/ 294042 h 991032"/>
                    <a:gd name="connsiteX3" fmla="*/ 704595 w 999590"/>
                    <a:gd name="connsiteY3" fmla="*/ 110347 h 991032"/>
                    <a:gd name="connsiteX4" fmla="*/ 496469 w 999590"/>
                    <a:gd name="connsiteY4" fmla="*/ 110347 h 991032"/>
                    <a:gd name="connsiteX5" fmla="*/ 111300 w 999590"/>
                    <a:gd name="connsiteY5" fmla="*/ 495516 h 991032"/>
                    <a:gd name="connsiteX6" fmla="*/ 111300 w 999590"/>
                    <a:gd name="connsiteY6" fmla="*/ 696990 h 991032"/>
                    <a:gd name="connsiteX7" fmla="*/ 294995 w 999590"/>
                    <a:gd name="connsiteY7" fmla="*/ 880685 h 991032"/>
                    <a:gd name="connsiteX8" fmla="*/ 504074 w 999590"/>
                    <a:gd name="connsiteY8" fmla="*/ 991032 h 991032"/>
                    <a:gd name="connsiteX9" fmla="*/ 236321 w 999590"/>
                    <a:gd name="connsiteY9" fmla="*/ 991032 h 991032"/>
                    <a:gd name="connsiteX10" fmla="*/ 0 w 999590"/>
                    <a:gd name="connsiteY10" fmla="*/ 754711 h 991032"/>
                    <a:gd name="connsiteX11" fmla="*/ 0 w 999590"/>
                    <a:gd name="connsiteY11" fmla="*/ 495516 h 991032"/>
                    <a:gd name="connsiteX12" fmla="*/ 495516 w 999590"/>
                    <a:gd name="connsiteY12" fmla="*/ 0 h 991032"/>
                    <a:gd name="connsiteX13" fmla="*/ 763269 w 999590"/>
                    <a:gd name="connsiteY13" fmla="*/ 0 h 991032"/>
                    <a:gd name="connsiteX14" fmla="*/ 999590 w 999590"/>
                    <a:gd name="connsiteY14" fmla="*/ 236321 h 991032"/>
                    <a:gd name="connsiteX15" fmla="*/ 999590 w 999590"/>
                    <a:gd name="connsiteY15" fmla="*/ 495516 h 991032"/>
                    <a:gd name="connsiteX16" fmla="*/ 504074 w 999590"/>
                    <a:gd name="connsiteY16" fmla="*/ 991032 h 991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9590" h="991032">
                      <a:moveTo>
                        <a:pt x="503121" y="880685"/>
                      </a:moveTo>
                      <a:cubicBezTo>
                        <a:pt x="715844" y="880685"/>
                        <a:pt x="888290" y="708239"/>
                        <a:pt x="888290" y="495516"/>
                      </a:cubicBezTo>
                      <a:lnTo>
                        <a:pt x="888290" y="294042"/>
                      </a:lnTo>
                      <a:cubicBezTo>
                        <a:pt x="888290" y="192590"/>
                        <a:pt x="806047" y="110347"/>
                        <a:pt x="704595" y="110347"/>
                      </a:cubicBezTo>
                      <a:lnTo>
                        <a:pt x="496469" y="110347"/>
                      </a:lnTo>
                      <a:cubicBezTo>
                        <a:pt x="283746" y="110347"/>
                        <a:pt x="111300" y="282793"/>
                        <a:pt x="111300" y="495516"/>
                      </a:cubicBezTo>
                      <a:lnTo>
                        <a:pt x="111300" y="696990"/>
                      </a:lnTo>
                      <a:cubicBezTo>
                        <a:pt x="111300" y="798442"/>
                        <a:pt x="193543" y="880685"/>
                        <a:pt x="294995" y="880685"/>
                      </a:cubicBezTo>
                      <a:close/>
                      <a:moveTo>
                        <a:pt x="504074" y="991032"/>
                      </a:moveTo>
                      <a:lnTo>
                        <a:pt x="236321" y="991032"/>
                      </a:lnTo>
                      <a:cubicBezTo>
                        <a:pt x="105805" y="991032"/>
                        <a:pt x="0" y="885227"/>
                        <a:pt x="0" y="754711"/>
                      </a:cubicBezTo>
                      <a:lnTo>
                        <a:pt x="0" y="495516"/>
                      </a:lnTo>
                      <a:cubicBezTo>
                        <a:pt x="0" y="221850"/>
                        <a:pt x="221850" y="0"/>
                        <a:pt x="495516" y="0"/>
                      </a:cubicBezTo>
                      <a:lnTo>
                        <a:pt x="763269" y="0"/>
                      </a:lnTo>
                      <a:cubicBezTo>
                        <a:pt x="893785" y="0"/>
                        <a:pt x="999590" y="105805"/>
                        <a:pt x="999590" y="236321"/>
                      </a:cubicBezTo>
                      <a:lnTo>
                        <a:pt x="999590" y="495516"/>
                      </a:lnTo>
                      <a:cubicBezTo>
                        <a:pt x="999590" y="769182"/>
                        <a:pt x="777740" y="991032"/>
                        <a:pt x="504074" y="9910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grpSp>
          <p:sp>
            <p:nvSpPr>
              <p:cNvPr id="11" name="Freeform: Shape 18">
                <a:extLst>
                  <a:ext uri="{FF2B5EF4-FFF2-40B4-BE49-F238E27FC236}">
                    <a16:creationId xmlns:a16="http://schemas.microsoft.com/office/drawing/2014/main" id="{C7B79821-5106-4591-ACF4-84E5F0291B85}"/>
                  </a:ext>
                </a:extLst>
              </p:cNvPr>
              <p:cNvSpPr>
                <a:spLocks/>
              </p:cNvSpPr>
              <p:nvPr/>
            </p:nvSpPr>
            <p:spPr bwMode="auto">
              <a:xfrm>
                <a:off x="6723903" y="2502993"/>
                <a:ext cx="432339" cy="338351"/>
              </a:xfrm>
              <a:custGeom>
                <a:avLst/>
                <a:gdLst/>
                <a:ahLst/>
                <a:cxnLst>
                  <a:cxn ang="0">
                    <a:pos x="64" y="48"/>
                  </a:cxn>
                  <a:cxn ang="0">
                    <a:pos x="61" y="50"/>
                  </a:cxn>
                  <a:cxn ang="0">
                    <a:pos x="2" y="50"/>
                  </a:cxn>
                  <a:cxn ang="0">
                    <a:pos x="0" y="48"/>
                  </a:cxn>
                  <a:cxn ang="0">
                    <a:pos x="0" y="43"/>
                  </a:cxn>
                  <a:cxn ang="0">
                    <a:pos x="2" y="41"/>
                  </a:cxn>
                  <a:cxn ang="0">
                    <a:pos x="61" y="41"/>
                  </a:cxn>
                  <a:cxn ang="0">
                    <a:pos x="64" y="43"/>
                  </a:cxn>
                  <a:cxn ang="0">
                    <a:pos x="64" y="48"/>
                  </a:cxn>
                  <a:cxn ang="0">
                    <a:pos x="59" y="20"/>
                  </a:cxn>
                  <a:cxn ang="0">
                    <a:pos x="57" y="23"/>
                  </a:cxn>
                  <a:cxn ang="0">
                    <a:pos x="7" y="23"/>
                  </a:cxn>
                  <a:cxn ang="0">
                    <a:pos x="4" y="20"/>
                  </a:cxn>
                  <a:cxn ang="0">
                    <a:pos x="4" y="16"/>
                  </a:cxn>
                  <a:cxn ang="0">
                    <a:pos x="7" y="13"/>
                  </a:cxn>
                  <a:cxn ang="0">
                    <a:pos x="57" y="13"/>
                  </a:cxn>
                  <a:cxn ang="0">
                    <a:pos x="59" y="16"/>
                  </a:cxn>
                  <a:cxn ang="0">
                    <a:pos x="59" y="20"/>
                  </a:cxn>
                  <a:cxn ang="0">
                    <a:pos x="50" y="34"/>
                  </a:cxn>
                  <a:cxn ang="0">
                    <a:pos x="48" y="36"/>
                  </a:cxn>
                  <a:cxn ang="0">
                    <a:pos x="16" y="36"/>
                  </a:cxn>
                  <a:cxn ang="0">
                    <a:pos x="13" y="34"/>
                  </a:cxn>
                  <a:cxn ang="0">
                    <a:pos x="13" y="29"/>
                  </a:cxn>
                  <a:cxn ang="0">
                    <a:pos x="16" y="27"/>
                  </a:cxn>
                  <a:cxn ang="0">
                    <a:pos x="48" y="27"/>
                  </a:cxn>
                  <a:cxn ang="0">
                    <a:pos x="50" y="29"/>
                  </a:cxn>
                  <a:cxn ang="0">
                    <a:pos x="50" y="34"/>
                  </a:cxn>
                  <a:cxn ang="0">
                    <a:pos x="45" y="7"/>
                  </a:cxn>
                  <a:cxn ang="0">
                    <a:pos x="43" y="9"/>
                  </a:cxn>
                  <a:cxn ang="0">
                    <a:pos x="20" y="9"/>
                  </a:cxn>
                  <a:cxn ang="0">
                    <a:pos x="18" y="7"/>
                  </a:cxn>
                  <a:cxn ang="0">
                    <a:pos x="18" y="2"/>
                  </a:cxn>
                  <a:cxn ang="0">
                    <a:pos x="20" y="0"/>
                  </a:cxn>
                  <a:cxn ang="0">
                    <a:pos x="43" y="0"/>
                  </a:cxn>
                  <a:cxn ang="0">
                    <a:pos x="45" y="2"/>
                  </a:cxn>
                  <a:cxn ang="0">
                    <a:pos x="45" y="7"/>
                  </a:cxn>
                </a:cxnLst>
                <a:rect l="0" t="0" r="r" b="b"/>
                <a:pathLst>
                  <a:path w="64" h="50">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moveTo>
                      <a:pt x="59" y="20"/>
                    </a:moveTo>
                    <a:cubicBezTo>
                      <a:pt x="59" y="22"/>
                      <a:pt x="58" y="23"/>
                      <a:pt x="57" y="23"/>
                    </a:cubicBezTo>
                    <a:cubicBezTo>
                      <a:pt x="7" y="23"/>
                      <a:pt x="7" y="23"/>
                      <a:pt x="7" y="23"/>
                    </a:cubicBezTo>
                    <a:cubicBezTo>
                      <a:pt x="5" y="23"/>
                      <a:pt x="4" y="22"/>
                      <a:pt x="4" y="20"/>
                    </a:cubicBezTo>
                    <a:cubicBezTo>
                      <a:pt x="4" y="16"/>
                      <a:pt x="4" y="16"/>
                      <a:pt x="4" y="16"/>
                    </a:cubicBezTo>
                    <a:cubicBezTo>
                      <a:pt x="4" y="14"/>
                      <a:pt x="5" y="13"/>
                      <a:pt x="7" y="13"/>
                    </a:cubicBezTo>
                    <a:cubicBezTo>
                      <a:pt x="57" y="13"/>
                      <a:pt x="57" y="13"/>
                      <a:pt x="57" y="13"/>
                    </a:cubicBezTo>
                    <a:cubicBezTo>
                      <a:pt x="58" y="13"/>
                      <a:pt x="59" y="14"/>
                      <a:pt x="59" y="16"/>
                    </a:cubicBezTo>
                    <a:lnTo>
                      <a:pt x="59" y="20"/>
                    </a:lnTo>
                    <a:close/>
                    <a:moveTo>
                      <a:pt x="50" y="34"/>
                    </a:moveTo>
                    <a:cubicBezTo>
                      <a:pt x="50" y="35"/>
                      <a:pt x="49" y="36"/>
                      <a:pt x="48" y="36"/>
                    </a:cubicBezTo>
                    <a:cubicBezTo>
                      <a:pt x="16" y="36"/>
                      <a:pt x="16" y="36"/>
                      <a:pt x="16" y="36"/>
                    </a:cubicBezTo>
                    <a:cubicBezTo>
                      <a:pt x="15" y="36"/>
                      <a:pt x="13" y="35"/>
                      <a:pt x="13" y="34"/>
                    </a:cubicBezTo>
                    <a:cubicBezTo>
                      <a:pt x="13" y="29"/>
                      <a:pt x="13" y="29"/>
                      <a:pt x="13" y="29"/>
                    </a:cubicBezTo>
                    <a:cubicBezTo>
                      <a:pt x="13" y="28"/>
                      <a:pt x="15" y="27"/>
                      <a:pt x="16" y="27"/>
                    </a:cubicBezTo>
                    <a:cubicBezTo>
                      <a:pt x="48" y="27"/>
                      <a:pt x="48" y="27"/>
                      <a:pt x="48" y="27"/>
                    </a:cubicBezTo>
                    <a:cubicBezTo>
                      <a:pt x="49" y="27"/>
                      <a:pt x="50" y="28"/>
                      <a:pt x="50" y="29"/>
                    </a:cubicBezTo>
                    <a:lnTo>
                      <a:pt x="50" y="34"/>
                    </a:lnTo>
                    <a:close/>
                    <a:moveTo>
                      <a:pt x="45" y="7"/>
                    </a:moveTo>
                    <a:cubicBezTo>
                      <a:pt x="45" y="8"/>
                      <a:pt x="44" y="9"/>
                      <a:pt x="43" y="9"/>
                    </a:cubicBezTo>
                    <a:cubicBezTo>
                      <a:pt x="20" y="9"/>
                      <a:pt x="20" y="9"/>
                      <a:pt x="20" y="9"/>
                    </a:cubicBezTo>
                    <a:cubicBezTo>
                      <a:pt x="19" y="9"/>
                      <a:pt x="18" y="8"/>
                      <a:pt x="18" y="7"/>
                    </a:cubicBezTo>
                    <a:cubicBezTo>
                      <a:pt x="18" y="2"/>
                      <a:pt x="18" y="2"/>
                      <a:pt x="18" y="2"/>
                    </a:cubicBezTo>
                    <a:cubicBezTo>
                      <a:pt x="18" y="1"/>
                      <a:pt x="19" y="0"/>
                      <a:pt x="20" y="0"/>
                    </a:cubicBezTo>
                    <a:cubicBezTo>
                      <a:pt x="43" y="0"/>
                      <a:pt x="43" y="0"/>
                      <a:pt x="43" y="0"/>
                    </a:cubicBezTo>
                    <a:cubicBezTo>
                      <a:pt x="44" y="0"/>
                      <a:pt x="45" y="1"/>
                      <a:pt x="45" y="2"/>
                    </a:cubicBezTo>
                    <a:lnTo>
                      <a:pt x="45" y="7"/>
                    </a:lnTo>
                    <a:close/>
                  </a:path>
                </a:pathLst>
              </a:custGeom>
              <a:grpFill/>
              <a:ln w="9525">
                <a:noFill/>
                <a:round/>
                <a:headEnd/>
                <a:tailEnd/>
              </a:ln>
            </p:spPr>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grpSp>
        <p:grpSp>
          <p:nvGrpSpPr>
            <p:cNvPr id="6" name="Group 19">
              <a:extLst>
                <a:ext uri="{FF2B5EF4-FFF2-40B4-BE49-F238E27FC236}">
                  <a16:creationId xmlns:a16="http://schemas.microsoft.com/office/drawing/2014/main" id="{3B4C7DE8-916F-4BCF-977C-1D5F7823DD29}"/>
                </a:ext>
              </a:extLst>
            </p:cNvPr>
            <p:cNvGrpSpPr/>
            <p:nvPr/>
          </p:nvGrpSpPr>
          <p:grpSpPr>
            <a:xfrm>
              <a:off x="4424222" y="2625756"/>
              <a:ext cx="1348913" cy="1337366"/>
              <a:chOff x="6078982" y="3658107"/>
              <a:chExt cx="1798551" cy="1783154"/>
            </a:xfrm>
            <a:grpFill/>
          </p:grpSpPr>
          <p:sp>
            <p:nvSpPr>
              <p:cNvPr id="7" name="Freeform: Shape 16">
                <a:extLst>
                  <a:ext uri="{FF2B5EF4-FFF2-40B4-BE49-F238E27FC236}">
                    <a16:creationId xmlns:a16="http://schemas.microsoft.com/office/drawing/2014/main" id="{3415F950-B504-49ED-9678-776AE01E52AE}"/>
                  </a:ext>
                </a:extLst>
              </p:cNvPr>
              <p:cNvSpPr>
                <a:spLocks/>
              </p:cNvSpPr>
              <p:nvPr/>
            </p:nvSpPr>
            <p:spPr bwMode="auto">
              <a:xfrm>
                <a:off x="6770009" y="4338234"/>
                <a:ext cx="410267" cy="404321"/>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grpFill/>
              <a:ln w="9525">
                <a:noFill/>
                <a:round/>
                <a:headEnd/>
                <a:tailEnd/>
              </a:ln>
            </p:spPr>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sp>
            <p:nvSpPr>
              <p:cNvPr id="8" name="Freeform: Shape 28">
                <a:extLst>
                  <a:ext uri="{FF2B5EF4-FFF2-40B4-BE49-F238E27FC236}">
                    <a16:creationId xmlns:a16="http://schemas.microsoft.com/office/drawing/2014/main" id="{59ECF322-6E9F-4779-9411-CC57FB77A465}"/>
                  </a:ext>
                </a:extLst>
              </p:cNvPr>
              <p:cNvSpPr/>
              <p:nvPr/>
            </p:nvSpPr>
            <p:spPr>
              <a:xfrm flipH="1">
                <a:off x="6078982" y="3658107"/>
                <a:ext cx="1798551" cy="1783154"/>
              </a:xfrm>
              <a:custGeom>
                <a:avLst/>
                <a:gdLst>
                  <a:gd name="connsiteX0" fmla="*/ 833645 w 1678460"/>
                  <a:gd name="connsiteY0" fmla="*/ 185289 h 1664090"/>
                  <a:gd name="connsiteX1" fmla="*/ 186889 w 1678460"/>
                  <a:gd name="connsiteY1" fmla="*/ 832045 h 1664090"/>
                  <a:gd name="connsiteX2" fmla="*/ 186889 w 1678460"/>
                  <a:gd name="connsiteY2" fmla="*/ 1170350 h 1664090"/>
                  <a:gd name="connsiteX3" fmla="*/ 495340 w 1678460"/>
                  <a:gd name="connsiteY3" fmla="*/ 1478801 h 1664090"/>
                  <a:gd name="connsiteX4" fmla="*/ 844815 w 1678460"/>
                  <a:gd name="connsiteY4" fmla="*/ 1478801 h 1664090"/>
                  <a:gd name="connsiteX5" fmla="*/ 1491571 w 1678460"/>
                  <a:gd name="connsiteY5" fmla="*/ 832045 h 1664090"/>
                  <a:gd name="connsiteX6" fmla="*/ 1491571 w 1678460"/>
                  <a:gd name="connsiteY6" fmla="*/ 493740 h 1664090"/>
                  <a:gd name="connsiteX7" fmla="*/ 1183120 w 1678460"/>
                  <a:gd name="connsiteY7" fmla="*/ 185289 h 1664090"/>
                  <a:gd name="connsiteX8" fmla="*/ 832045 w 1678460"/>
                  <a:gd name="connsiteY8" fmla="*/ 0 h 1664090"/>
                  <a:gd name="connsiteX9" fmla="*/ 1678460 w 1678460"/>
                  <a:gd name="connsiteY9" fmla="*/ 0 h 1664090"/>
                  <a:gd name="connsiteX10" fmla="*/ 1678460 w 1678460"/>
                  <a:gd name="connsiteY10" fmla="*/ 832045 h 1664090"/>
                  <a:gd name="connsiteX11" fmla="*/ 846415 w 1678460"/>
                  <a:gd name="connsiteY11" fmla="*/ 1664090 h 1664090"/>
                  <a:gd name="connsiteX12" fmla="*/ 0 w 1678460"/>
                  <a:gd name="connsiteY12" fmla="*/ 1664090 h 1664090"/>
                  <a:gd name="connsiteX13" fmla="*/ 0 w 1678460"/>
                  <a:gd name="connsiteY13" fmla="*/ 832045 h 1664090"/>
                  <a:gd name="connsiteX14" fmla="*/ 832045 w 1678460"/>
                  <a:gd name="connsiteY14" fmla="*/ 0 h 166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460" h="1664090">
                    <a:moveTo>
                      <a:pt x="833645" y="185289"/>
                    </a:moveTo>
                    <a:cubicBezTo>
                      <a:pt x="476452" y="185289"/>
                      <a:pt x="186889" y="474852"/>
                      <a:pt x="186889" y="832045"/>
                    </a:cubicBezTo>
                    <a:lnTo>
                      <a:pt x="186889" y="1170350"/>
                    </a:lnTo>
                    <a:cubicBezTo>
                      <a:pt x="186889" y="1340703"/>
                      <a:pt x="324987" y="1478801"/>
                      <a:pt x="495340" y="1478801"/>
                    </a:cubicBezTo>
                    <a:lnTo>
                      <a:pt x="844815" y="1478801"/>
                    </a:lnTo>
                    <a:cubicBezTo>
                      <a:pt x="1202008" y="1478801"/>
                      <a:pt x="1491571" y="1189238"/>
                      <a:pt x="1491571" y="832045"/>
                    </a:cubicBezTo>
                    <a:lnTo>
                      <a:pt x="1491571" y="493740"/>
                    </a:lnTo>
                    <a:cubicBezTo>
                      <a:pt x="1491571" y="323387"/>
                      <a:pt x="1353473" y="185289"/>
                      <a:pt x="1183120" y="185289"/>
                    </a:cubicBezTo>
                    <a:close/>
                    <a:moveTo>
                      <a:pt x="832045" y="0"/>
                    </a:moveTo>
                    <a:lnTo>
                      <a:pt x="1678460" y="0"/>
                    </a:lnTo>
                    <a:lnTo>
                      <a:pt x="1678460" y="832045"/>
                    </a:lnTo>
                    <a:cubicBezTo>
                      <a:pt x="1678460" y="1291571"/>
                      <a:pt x="1305941" y="1664090"/>
                      <a:pt x="846415" y="1664090"/>
                    </a:cubicBezTo>
                    <a:lnTo>
                      <a:pt x="0" y="1664090"/>
                    </a:lnTo>
                    <a:lnTo>
                      <a:pt x="0" y="832045"/>
                    </a:lnTo>
                    <a:cubicBezTo>
                      <a:pt x="0" y="372519"/>
                      <a:pt x="372519" y="0"/>
                      <a:pt x="83204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sp>
            <p:nvSpPr>
              <p:cNvPr id="9" name="Freeform: Shape 31">
                <a:extLst>
                  <a:ext uri="{FF2B5EF4-FFF2-40B4-BE49-F238E27FC236}">
                    <a16:creationId xmlns:a16="http://schemas.microsoft.com/office/drawing/2014/main" id="{9BEAC87F-3C54-4A5E-A3ED-3B2789DFD660}"/>
                  </a:ext>
                </a:extLst>
              </p:cNvPr>
              <p:cNvSpPr/>
              <p:nvPr/>
            </p:nvSpPr>
            <p:spPr>
              <a:xfrm rot="10800000" flipH="1">
                <a:off x="6439589" y="4018715"/>
                <a:ext cx="1071110" cy="1061939"/>
              </a:xfrm>
              <a:custGeom>
                <a:avLst/>
                <a:gdLst>
                  <a:gd name="connsiteX0" fmla="*/ 503121 w 999590"/>
                  <a:gd name="connsiteY0" fmla="*/ 880685 h 991032"/>
                  <a:gd name="connsiteX1" fmla="*/ 888290 w 999590"/>
                  <a:gd name="connsiteY1" fmla="*/ 495516 h 991032"/>
                  <a:gd name="connsiteX2" fmla="*/ 888290 w 999590"/>
                  <a:gd name="connsiteY2" fmla="*/ 294042 h 991032"/>
                  <a:gd name="connsiteX3" fmla="*/ 704595 w 999590"/>
                  <a:gd name="connsiteY3" fmla="*/ 110347 h 991032"/>
                  <a:gd name="connsiteX4" fmla="*/ 496469 w 999590"/>
                  <a:gd name="connsiteY4" fmla="*/ 110347 h 991032"/>
                  <a:gd name="connsiteX5" fmla="*/ 111300 w 999590"/>
                  <a:gd name="connsiteY5" fmla="*/ 495516 h 991032"/>
                  <a:gd name="connsiteX6" fmla="*/ 111300 w 999590"/>
                  <a:gd name="connsiteY6" fmla="*/ 696990 h 991032"/>
                  <a:gd name="connsiteX7" fmla="*/ 294995 w 999590"/>
                  <a:gd name="connsiteY7" fmla="*/ 880685 h 991032"/>
                  <a:gd name="connsiteX8" fmla="*/ 504074 w 999590"/>
                  <a:gd name="connsiteY8" fmla="*/ 991032 h 991032"/>
                  <a:gd name="connsiteX9" fmla="*/ 236321 w 999590"/>
                  <a:gd name="connsiteY9" fmla="*/ 991032 h 991032"/>
                  <a:gd name="connsiteX10" fmla="*/ 0 w 999590"/>
                  <a:gd name="connsiteY10" fmla="*/ 754711 h 991032"/>
                  <a:gd name="connsiteX11" fmla="*/ 0 w 999590"/>
                  <a:gd name="connsiteY11" fmla="*/ 495516 h 991032"/>
                  <a:gd name="connsiteX12" fmla="*/ 495516 w 999590"/>
                  <a:gd name="connsiteY12" fmla="*/ 0 h 991032"/>
                  <a:gd name="connsiteX13" fmla="*/ 763269 w 999590"/>
                  <a:gd name="connsiteY13" fmla="*/ 0 h 991032"/>
                  <a:gd name="connsiteX14" fmla="*/ 999590 w 999590"/>
                  <a:gd name="connsiteY14" fmla="*/ 236321 h 991032"/>
                  <a:gd name="connsiteX15" fmla="*/ 999590 w 999590"/>
                  <a:gd name="connsiteY15" fmla="*/ 495516 h 991032"/>
                  <a:gd name="connsiteX16" fmla="*/ 504074 w 999590"/>
                  <a:gd name="connsiteY16" fmla="*/ 991032 h 991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9590" h="991032">
                    <a:moveTo>
                      <a:pt x="503121" y="880685"/>
                    </a:moveTo>
                    <a:cubicBezTo>
                      <a:pt x="715844" y="880685"/>
                      <a:pt x="888290" y="708239"/>
                      <a:pt x="888290" y="495516"/>
                    </a:cubicBezTo>
                    <a:lnTo>
                      <a:pt x="888290" y="294042"/>
                    </a:lnTo>
                    <a:cubicBezTo>
                      <a:pt x="888290" y="192590"/>
                      <a:pt x="806047" y="110347"/>
                      <a:pt x="704595" y="110347"/>
                    </a:cubicBezTo>
                    <a:lnTo>
                      <a:pt x="496469" y="110347"/>
                    </a:lnTo>
                    <a:cubicBezTo>
                      <a:pt x="283746" y="110347"/>
                      <a:pt x="111300" y="282793"/>
                      <a:pt x="111300" y="495516"/>
                    </a:cubicBezTo>
                    <a:lnTo>
                      <a:pt x="111300" y="696990"/>
                    </a:lnTo>
                    <a:cubicBezTo>
                      <a:pt x="111300" y="798442"/>
                      <a:pt x="193543" y="880685"/>
                      <a:pt x="294995" y="880685"/>
                    </a:cubicBezTo>
                    <a:close/>
                    <a:moveTo>
                      <a:pt x="504074" y="991032"/>
                    </a:moveTo>
                    <a:lnTo>
                      <a:pt x="236321" y="991032"/>
                    </a:lnTo>
                    <a:cubicBezTo>
                      <a:pt x="105805" y="991032"/>
                      <a:pt x="0" y="885227"/>
                      <a:pt x="0" y="754711"/>
                    </a:cubicBezTo>
                    <a:lnTo>
                      <a:pt x="0" y="495516"/>
                    </a:lnTo>
                    <a:cubicBezTo>
                      <a:pt x="0" y="221850"/>
                      <a:pt x="221850" y="0"/>
                      <a:pt x="495516" y="0"/>
                    </a:cubicBezTo>
                    <a:lnTo>
                      <a:pt x="763269" y="0"/>
                    </a:lnTo>
                    <a:cubicBezTo>
                      <a:pt x="893785" y="0"/>
                      <a:pt x="999590" y="105805"/>
                      <a:pt x="999590" y="236321"/>
                    </a:cubicBezTo>
                    <a:lnTo>
                      <a:pt x="999590" y="495516"/>
                    </a:lnTo>
                    <a:cubicBezTo>
                      <a:pt x="999590" y="769182"/>
                      <a:pt x="777740" y="991032"/>
                      <a:pt x="504074" y="991032"/>
                    </a:cubicBezTo>
                    <a:close/>
                  </a:path>
                </a:pathLst>
              </a:custGeom>
              <a:grpFill/>
              <a:ln w="127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dirty="0">
                  <a:solidFill>
                    <a:srgbClr val="00FFFF"/>
                  </a:solidFill>
                  <a:latin typeface="微软雅黑" panose="020B0503020204020204" pitchFamily="34" charset="-122"/>
                  <a:ea typeface="微软雅黑" panose="020B0503020204020204" pitchFamily="34" charset="-122"/>
                </a:endParaRPr>
              </a:p>
            </p:txBody>
          </p:sp>
        </p:grpSp>
      </p:grpSp>
      <p:sp>
        <p:nvSpPr>
          <p:cNvPr id="22" name="TextBox 37">
            <a:extLst>
              <a:ext uri="{FF2B5EF4-FFF2-40B4-BE49-F238E27FC236}">
                <a16:creationId xmlns:a16="http://schemas.microsoft.com/office/drawing/2014/main" id="{D9BBDBDE-C7E5-4B04-8C65-5799142FB261}"/>
              </a:ext>
            </a:extLst>
          </p:cNvPr>
          <p:cNvSpPr txBox="1"/>
          <p:nvPr/>
        </p:nvSpPr>
        <p:spPr>
          <a:xfrm>
            <a:off x="1231311" y="3691253"/>
            <a:ext cx="2951986" cy="672051"/>
          </a:xfrm>
          <a:prstGeom prst="rect">
            <a:avLst/>
          </a:prstGeom>
          <a:noFill/>
        </p:spPr>
        <p:txBody>
          <a:bodyPr wrap="none" lIns="0" tIns="0" rIns="360000" bIns="0" anchor="b" anchorCtr="0">
            <a:normAutofit/>
          </a:bodyPr>
          <a:lstStyle/>
          <a:p>
            <a:pPr algn="r"/>
            <a:r>
              <a:rPr lang="zh-CN" altLang="en-US" sz="3200" b="1" dirty="0">
                <a:solidFill>
                  <a:srgbClr val="00FFFF"/>
                </a:solidFill>
                <a:latin typeface="微软雅黑" panose="020B0503020204020204" pitchFamily="34" charset="-122"/>
                <a:ea typeface="微软雅黑" panose="020B0503020204020204" pitchFamily="34" charset="-122"/>
              </a:rPr>
              <a:t>功能介绍</a:t>
            </a:r>
          </a:p>
        </p:txBody>
      </p:sp>
      <p:sp>
        <p:nvSpPr>
          <p:cNvPr id="25" name="TextBox 40">
            <a:extLst>
              <a:ext uri="{FF2B5EF4-FFF2-40B4-BE49-F238E27FC236}">
                <a16:creationId xmlns:a16="http://schemas.microsoft.com/office/drawing/2014/main" id="{6B043158-7CEE-468F-A546-F10F35B9FA3C}"/>
              </a:ext>
            </a:extLst>
          </p:cNvPr>
          <p:cNvSpPr txBox="1"/>
          <p:nvPr/>
        </p:nvSpPr>
        <p:spPr>
          <a:xfrm>
            <a:off x="7799370" y="3635327"/>
            <a:ext cx="2208815" cy="596113"/>
          </a:xfrm>
          <a:prstGeom prst="rect">
            <a:avLst/>
          </a:prstGeom>
          <a:noFill/>
        </p:spPr>
        <p:txBody>
          <a:bodyPr wrap="none" lIns="360000" tIns="0" rIns="0" bIns="0" anchor="b" anchorCtr="0">
            <a:normAutofit/>
          </a:bodyPr>
          <a:lstStyle/>
          <a:p>
            <a:pPr algn="l" fontAlgn="t"/>
            <a:r>
              <a:rPr lang="zh-CN" altLang="en-US" sz="3200" b="1" i="0" dirty="0">
                <a:solidFill>
                  <a:srgbClr val="00FFFF"/>
                </a:solidFill>
                <a:effectLst/>
                <a:latin typeface="Microsoft YaHei" panose="020B0503020204020204" pitchFamily="34" charset="-122"/>
                <a:ea typeface="Microsoft YaHei" panose="020B0503020204020204" pitchFamily="34" charset="-122"/>
              </a:rPr>
              <a:t>部署方案</a:t>
            </a:r>
          </a:p>
        </p:txBody>
      </p:sp>
      <p:sp>
        <p:nvSpPr>
          <p:cNvPr id="28" name="TextBox 43">
            <a:extLst>
              <a:ext uri="{FF2B5EF4-FFF2-40B4-BE49-F238E27FC236}">
                <a16:creationId xmlns:a16="http://schemas.microsoft.com/office/drawing/2014/main" id="{DF2C88AA-B51A-4350-8E6A-F86F6AD4D09A}"/>
              </a:ext>
            </a:extLst>
          </p:cNvPr>
          <p:cNvSpPr txBox="1"/>
          <p:nvPr/>
        </p:nvSpPr>
        <p:spPr>
          <a:xfrm>
            <a:off x="1281591" y="1898554"/>
            <a:ext cx="2951986" cy="672051"/>
          </a:xfrm>
          <a:prstGeom prst="rect">
            <a:avLst/>
          </a:prstGeom>
          <a:noFill/>
        </p:spPr>
        <p:txBody>
          <a:bodyPr wrap="none" lIns="0" tIns="0" rIns="360000" bIns="0" anchor="b" anchorCtr="0">
            <a:normAutofit/>
          </a:bodyPr>
          <a:lstStyle/>
          <a:p>
            <a:pPr algn="r"/>
            <a:r>
              <a:rPr lang="zh-CN" altLang="en-US" sz="3200" b="1" dirty="0">
                <a:solidFill>
                  <a:srgbClr val="00FFFF"/>
                </a:solidFill>
                <a:latin typeface="微软雅黑" panose="020B0503020204020204" pitchFamily="34" charset="-122"/>
                <a:ea typeface="微软雅黑" panose="020B0503020204020204" pitchFamily="34" charset="-122"/>
              </a:rPr>
              <a:t>需求分析</a:t>
            </a:r>
          </a:p>
        </p:txBody>
      </p:sp>
      <p:sp>
        <p:nvSpPr>
          <p:cNvPr id="31" name="TextBox 46">
            <a:extLst>
              <a:ext uri="{FF2B5EF4-FFF2-40B4-BE49-F238E27FC236}">
                <a16:creationId xmlns:a16="http://schemas.microsoft.com/office/drawing/2014/main" id="{DCD6DE61-1FD4-4BD1-A5CF-68B1196C9C1D}"/>
              </a:ext>
            </a:extLst>
          </p:cNvPr>
          <p:cNvSpPr txBox="1"/>
          <p:nvPr/>
        </p:nvSpPr>
        <p:spPr>
          <a:xfrm>
            <a:off x="7313233" y="1898554"/>
            <a:ext cx="2538882" cy="596113"/>
          </a:xfrm>
          <a:prstGeom prst="rect">
            <a:avLst/>
          </a:prstGeom>
          <a:noFill/>
        </p:spPr>
        <p:txBody>
          <a:bodyPr wrap="none" lIns="360000" tIns="0" rIns="0" bIns="0" anchor="b" anchorCtr="0">
            <a:normAutofit/>
          </a:bodyPr>
          <a:lstStyle/>
          <a:p>
            <a:pPr algn="r">
              <a:lnSpc>
                <a:spcPct val="80000"/>
              </a:lnSpc>
            </a:pPr>
            <a:r>
              <a:rPr lang="zh-CN" altLang="en-US" sz="3200" b="1" dirty="0">
                <a:solidFill>
                  <a:srgbClr val="00FFFF"/>
                </a:solidFill>
                <a:latin typeface="微软雅黑" panose="020B0503020204020204" pitchFamily="34" charset="-122"/>
                <a:ea typeface="微软雅黑" panose="020B0503020204020204" pitchFamily="34" charset="-122"/>
              </a:rPr>
              <a:t>产品概述</a:t>
            </a:r>
          </a:p>
        </p:txBody>
      </p:sp>
      <p:sp>
        <p:nvSpPr>
          <p:cNvPr id="33" name="文本框 32">
            <a:extLst>
              <a:ext uri="{FF2B5EF4-FFF2-40B4-BE49-F238E27FC236}">
                <a16:creationId xmlns:a16="http://schemas.microsoft.com/office/drawing/2014/main" id="{48E12086-F677-43C1-B7C9-40D8AC8793A5}"/>
              </a:ext>
            </a:extLst>
          </p:cNvPr>
          <p:cNvSpPr txBox="1"/>
          <p:nvPr/>
        </p:nvSpPr>
        <p:spPr>
          <a:xfrm>
            <a:off x="1426619" y="185133"/>
            <a:ext cx="3469064" cy="523220"/>
          </a:xfrm>
          <a:prstGeom prst="rect">
            <a:avLst/>
          </a:prstGeom>
          <a:noFill/>
        </p:spPr>
        <p:txBody>
          <a:bodyPr wrap="square" rtlCol="0">
            <a:spAutoFit/>
          </a:bodyPr>
          <a:lstStyle/>
          <a:p>
            <a:r>
              <a:rPr lang="zh-CN" altLang="en-US" sz="2800" dirty="0">
                <a:solidFill>
                  <a:srgbClr val="00FFFF"/>
                </a:solidFill>
                <a:latin typeface="微软雅黑" pitchFamily="34" charset="-122"/>
                <a:ea typeface="微软雅黑" pitchFamily="34" charset="-122"/>
              </a:rPr>
              <a:t>产品简介</a:t>
            </a:r>
          </a:p>
        </p:txBody>
      </p:sp>
    </p:spTree>
    <p:extLst>
      <p:ext uri="{BB962C8B-B14F-4D97-AF65-F5344CB8AC3E}">
        <p14:creationId xmlns:p14="http://schemas.microsoft.com/office/powerpoint/2010/main" val="333869661"/>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fltVal val="0"/>
                                          </p:val>
                                        </p:tav>
                                        <p:tav tm="100000">
                                          <p:val>
                                            <p:strVal val="#ppt_w"/>
                                          </p:val>
                                        </p:tav>
                                      </p:tavLst>
                                    </p:anim>
                                    <p:anim calcmode="lin" valueType="num">
                                      <p:cBhvr>
                                        <p:cTn id="13" dur="1000" fill="hold"/>
                                        <p:tgtEl>
                                          <p:spTgt spid="2"/>
                                        </p:tgtEl>
                                        <p:attrNameLst>
                                          <p:attrName>ppt_h</p:attrName>
                                        </p:attrNameLst>
                                      </p:cBhvr>
                                      <p:tavLst>
                                        <p:tav tm="0">
                                          <p:val>
                                            <p:fltVal val="0"/>
                                          </p:val>
                                        </p:tav>
                                        <p:tav tm="100000">
                                          <p:val>
                                            <p:strVal val="#ppt_h"/>
                                          </p:val>
                                        </p:tav>
                                      </p:tavLst>
                                    </p:anim>
                                    <p:anim calcmode="lin" valueType="num">
                                      <p:cBhvr>
                                        <p:cTn id="14" dur="1000" fill="hold"/>
                                        <p:tgtEl>
                                          <p:spTgt spid="2"/>
                                        </p:tgtEl>
                                        <p:attrNameLst>
                                          <p:attrName>style.rotation</p:attrName>
                                        </p:attrNameLst>
                                      </p:cBhvr>
                                      <p:tavLst>
                                        <p:tav tm="0">
                                          <p:val>
                                            <p:fltVal val="90"/>
                                          </p:val>
                                        </p:tav>
                                        <p:tav tm="100000">
                                          <p:val>
                                            <p:fltVal val="0"/>
                                          </p:val>
                                        </p:tav>
                                      </p:tavLst>
                                    </p:anim>
                                    <p:animEffect transition="in" filter="fade">
                                      <p:cBhvr>
                                        <p:cTn id="15" dur="10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wipe(down)">
                                      <p:cBhvr>
                                        <p:cTn id="20" dur="500"/>
                                        <p:tgtEl>
                                          <p:spTgt spid="28"/>
                                        </p:tgtEl>
                                      </p:cBhvr>
                                    </p:animEffect>
                                  </p:childTnLst>
                                </p:cTn>
                              </p:par>
                            </p:childTnLst>
                          </p:cTn>
                        </p:par>
                        <p:par>
                          <p:cTn id="21" fill="hold">
                            <p:stCondLst>
                              <p:cond delay="500"/>
                            </p:stCondLst>
                            <p:childTnLst>
                              <p:par>
                                <p:cTn id="22" presetID="22" presetClass="entr" presetSubtype="4" fill="hold" grpId="0"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down)">
                                      <p:cBhvr>
                                        <p:cTn id="24" dur="500"/>
                                        <p:tgtEl>
                                          <p:spTgt spid="31"/>
                                        </p:tgtEl>
                                      </p:cBhvr>
                                    </p:animEffect>
                                  </p:childTnLst>
                                </p:cTn>
                              </p:par>
                            </p:childTnLst>
                          </p:cTn>
                        </p:par>
                        <p:par>
                          <p:cTn id="25" fill="hold">
                            <p:stCondLst>
                              <p:cond delay="1000"/>
                            </p:stCondLst>
                            <p:childTnLst>
                              <p:par>
                                <p:cTn id="26" presetID="22" presetClass="entr" presetSubtype="4" fill="hold" grpId="0" nodeType="after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wipe(down)">
                                      <p:cBhvr>
                                        <p:cTn id="28" dur="500"/>
                                        <p:tgtEl>
                                          <p:spTgt spid="22"/>
                                        </p:tgtEl>
                                      </p:cBhvr>
                                    </p:animEffect>
                                  </p:childTnLst>
                                </p:cTn>
                              </p:par>
                            </p:childTnLst>
                          </p:cTn>
                        </p:par>
                        <p:par>
                          <p:cTn id="29" fill="hold">
                            <p:stCondLst>
                              <p:cond delay="1500"/>
                            </p:stCondLst>
                            <p:childTnLst>
                              <p:par>
                                <p:cTn id="30" presetID="22" presetClass="entr" presetSubtype="4" fill="hold" grpId="0" nodeType="after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wipe(down)">
                                      <p:cBhvr>
                                        <p:cTn id="3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5" grpId="0"/>
      <p:bldP spid="28" grpId="0"/>
      <p:bldP spid="31" grpId="0"/>
      <p:bldP spid="3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框 32">
            <a:extLst>
              <a:ext uri="{FF2B5EF4-FFF2-40B4-BE49-F238E27FC236}">
                <a16:creationId xmlns:a16="http://schemas.microsoft.com/office/drawing/2014/main" id="{48E12086-F677-43C1-B7C9-40D8AC8793A5}"/>
              </a:ext>
            </a:extLst>
          </p:cNvPr>
          <p:cNvSpPr txBox="1"/>
          <p:nvPr/>
        </p:nvSpPr>
        <p:spPr>
          <a:xfrm>
            <a:off x="1426619" y="185133"/>
            <a:ext cx="3469064" cy="523220"/>
          </a:xfrm>
          <a:prstGeom prst="rect">
            <a:avLst/>
          </a:prstGeom>
          <a:noFill/>
        </p:spPr>
        <p:txBody>
          <a:bodyPr wrap="square" rtlCol="0">
            <a:spAutoFit/>
          </a:bodyPr>
          <a:lstStyle/>
          <a:p>
            <a:r>
              <a:rPr lang="zh-CN" altLang="en-US" sz="2800" dirty="0">
                <a:solidFill>
                  <a:srgbClr val="00FFFF"/>
                </a:solidFill>
                <a:latin typeface="微软雅黑" pitchFamily="34" charset="-122"/>
                <a:ea typeface="微软雅黑" pitchFamily="34" charset="-122"/>
              </a:rPr>
              <a:t>产品简介</a:t>
            </a:r>
          </a:p>
        </p:txBody>
      </p:sp>
      <p:pic>
        <p:nvPicPr>
          <p:cNvPr id="35" name="图片 34">
            <a:extLst>
              <a:ext uri="{FF2B5EF4-FFF2-40B4-BE49-F238E27FC236}">
                <a16:creationId xmlns:a16="http://schemas.microsoft.com/office/drawing/2014/main" id="{8CEFA28E-1F94-4978-8230-6F6A6B7513CF}"/>
              </a:ext>
            </a:extLst>
          </p:cNvPr>
          <p:cNvPicPr>
            <a:picLocks noChangeAspect="1"/>
          </p:cNvPicPr>
          <p:nvPr/>
        </p:nvPicPr>
        <p:blipFill>
          <a:blip r:embed="rId3"/>
          <a:stretch>
            <a:fillRect/>
          </a:stretch>
        </p:blipFill>
        <p:spPr>
          <a:xfrm>
            <a:off x="3668751" y="708353"/>
            <a:ext cx="4854498" cy="4846925"/>
          </a:xfrm>
          <a:prstGeom prst="rect">
            <a:avLst/>
          </a:prstGeom>
        </p:spPr>
      </p:pic>
      <p:sp>
        <p:nvSpPr>
          <p:cNvPr id="36" name="文本框 35">
            <a:extLst>
              <a:ext uri="{FF2B5EF4-FFF2-40B4-BE49-F238E27FC236}">
                <a16:creationId xmlns:a16="http://schemas.microsoft.com/office/drawing/2014/main" id="{3994BA5F-F762-4D10-98EA-10E1F83EA79F}"/>
              </a:ext>
            </a:extLst>
          </p:cNvPr>
          <p:cNvSpPr txBox="1"/>
          <p:nvPr/>
        </p:nvSpPr>
        <p:spPr>
          <a:xfrm>
            <a:off x="1007165" y="5852462"/>
            <a:ext cx="10866783" cy="523220"/>
          </a:xfrm>
          <a:prstGeom prst="rect">
            <a:avLst/>
          </a:prstGeom>
          <a:noFill/>
        </p:spPr>
        <p:txBody>
          <a:bodyPr wrap="square" rtlCol="0">
            <a:spAutoFit/>
          </a:bodyPr>
          <a:lstStyle/>
          <a:p>
            <a:r>
              <a:rPr lang="zh-CN" altLang="en-US" sz="2800" b="1" i="0" dirty="0">
                <a:solidFill>
                  <a:srgbClr val="00FFFF"/>
                </a:solidFill>
                <a:effectLst/>
                <a:latin typeface="Microsoft YaHei" panose="020B0503020204020204" pitchFamily="34" charset="-122"/>
                <a:ea typeface="Microsoft YaHei" panose="020B0503020204020204" pitchFamily="34" charset="-122"/>
              </a:rPr>
              <a:t>缓和引擎、加固引擎、威胁情报</a:t>
            </a:r>
            <a:r>
              <a:rPr lang="en-US" altLang="zh-CN" sz="2800" b="1" i="0" dirty="0">
                <a:solidFill>
                  <a:srgbClr val="00FFFF"/>
                </a:solidFill>
                <a:effectLst/>
                <a:latin typeface="Microsoft YaHei" panose="020B0503020204020204" pitchFamily="34" charset="-122"/>
                <a:ea typeface="Microsoft YaHei" panose="020B0503020204020204" pitchFamily="34" charset="-122"/>
              </a:rPr>
              <a:t>+</a:t>
            </a:r>
            <a:r>
              <a:rPr lang="zh-CN" altLang="en-US" sz="2800" b="1" i="0" dirty="0">
                <a:solidFill>
                  <a:srgbClr val="00FFFF"/>
                </a:solidFill>
                <a:effectLst/>
                <a:latin typeface="Microsoft YaHei" panose="020B0503020204020204" pitchFamily="34" charset="-122"/>
                <a:ea typeface="Microsoft YaHei" panose="020B0503020204020204" pitchFamily="34" charset="-122"/>
              </a:rPr>
              <a:t>补丁引擎、隔离</a:t>
            </a:r>
            <a:r>
              <a:rPr lang="en-US" altLang="zh-CN" sz="2800" b="1" i="0" dirty="0">
                <a:solidFill>
                  <a:srgbClr val="00FFFF"/>
                </a:solidFill>
                <a:effectLst/>
                <a:latin typeface="Microsoft YaHei" panose="020B0503020204020204" pitchFamily="34" charset="-122"/>
                <a:ea typeface="Microsoft YaHei" panose="020B0503020204020204" pitchFamily="34" charset="-122"/>
              </a:rPr>
              <a:t>+</a:t>
            </a:r>
            <a:r>
              <a:rPr lang="zh-CN" altLang="en-US" sz="2800" b="1" i="0" dirty="0">
                <a:solidFill>
                  <a:srgbClr val="00FFFF"/>
                </a:solidFill>
                <a:effectLst/>
                <a:latin typeface="Microsoft YaHei" panose="020B0503020204020204" pitchFamily="34" charset="-122"/>
                <a:ea typeface="Microsoft YaHei" panose="020B0503020204020204" pitchFamily="34" charset="-122"/>
              </a:rPr>
              <a:t>虚拟化引擎</a:t>
            </a:r>
            <a:endParaRPr lang="zh-CN" altLang="en-US" sz="2800" b="1" dirty="0">
              <a:solidFill>
                <a:srgbClr val="00FFFF"/>
              </a:solidFill>
            </a:endParaRPr>
          </a:p>
        </p:txBody>
      </p:sp>
    </p:spTree>
    <p:extLst>
      <p:ext uri="{BB962C8B-B14F-4D97-AF65-F5344CB8AC3E}">
        <p14:creationId xmlns:p14="http://schemas.microsoft.com/office/powerpoint/2010/main" val="3088838885"/>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circle(in)">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randombar(horizontal)">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randombar(horizontal)">
                                      <p:cBhvr>
                                        <p:cTn id="1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框 32">
            <a:extLst>
              <a:ext uri="{FF2B5EF4-FFF2-40B4-BE49-F238E27FC236}">
                <a16:creationId xmlns:a16="http://schemas.microsoft.com/office/drawing/2014/main" id="{48E12086-F677-43C1-B7C9-40D8AC8793A5}"/>
              </a:ext>
            </a:extLst>
          </p:cNvPr>
          <p:cNvSpPr txBox="1"/>
          <p:nvPr/>
        </p:nvSpPr>
        <p:spPr>
          <a:xfrm>
            <a:off x="1426619" y="185133"/>
            <a:ext cx="3469064" cy="523220"/>
          </a:xfrm>
          <a:prstGeom prst="rect">
            <a:avLst/>
          </a:prstGeom>
          <a:noFill/>
        </p:spPr>
        <p:txBody>
          <a:bodyPr wrap="square" rtlCol="0">
            <a:spAutoFit/>
          </a:bodyPr>
          <a:lstStyle/>
          <a:p>
            <a:r>
              <a:rPr lang="zh-CN" altLang="en-US" sz="2800" dirty="0">
                <a:solidFill>
                  <a:srgbClr val="00FFFF"/>
                </a:solidFill>
                <a:latin typeface="微软雅黑" pitchFamily="34" charset="-122"/>
                <a:ea typeface="微软雅黑" pitchFamily="34" charset="-122"/>
              </a:rPr>
              <a:t>产品简介</a:t>
            </a:r>
          </a:p>
        </p:txBody>
      </p:sp>
      <p:pic>
        <p:nvPicPr>
          <p:cNvPr id="3" name="图片 2">
            <a:extLst>
              <a:ext uri="{FF2B5EF4-FFF2-40B4-BE49-F238E27FC236}">
                <a16:creationId xmlns:a16="http://schemas.microsoft.com/office/drawing/2014/main" id="{8D6E1969-A866-4B73-805D-5AECB9F94D63}"/>
              </a:ext>
            </a:extLst>
          </p:cNvPr>
          <p:cNvPicPr>
            <a:picLocks noChangeAspect="1"/>
          </p:cNvPicPr>
          <p:nvPr/>
        </p:nvPicPr>
        <p:blipFill>
          <a:blip r:embed="rId3"/>
          <a:stretch>
            <a:fillRect/>
          </a:stretch>
        </p:blipFill>
        <p:spPr>
          <a:xfrm>
            <a:off x="1003927" y="1825353"/>
            <a:ext cx="10184143" cy="4131498"/>
          </a:xfrm>
          <a:prstGeom prst="rect">
            <a:avLst/>
          </a:prstGeom>
        </p:spPr>
      </p:pic>
      <p:pic>
        <p:nvPicPr>
          <p:cNvPr id="1026" name="Picture 2">
            <a:extLst>
              <a:ext uri="{FF2B5EF4-FFF2-40B4-BE49-F238E27FC236}">
                <a16:creationId xmlns:a16="http://schemas.microsoft.com/office/drawing/2014/main" id="{6E3F8743-6EE8-40C6-A3FF-29AC91E795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9411" y="901149"/>
            <a:ext cx="8945093" cy="5570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7172924"/>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circle(in)">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xit" presetSubtype="1" fill="hold" nodeType="clickEffect">
                                  <p:stCondLst>
                                    <p:cond delay="0"/>
                                  </p:stCondLst>
                                  <p:childTnLst>
                                    <p:animEffect transition="out" filter="wheel(1)">
                                      <p:cBhvr>
                                        <p:cTn id="16" dur="500"/>
                                        <p:tgtEl>
                                          <p:spTgt spid="3"/>
                                        </p:tgtEl>
                                      </p:cBhvr>
                                    </p:animEffect>
                                    <p:set>
                                      <p:cBhvr>
                                        <p:cTn id="17" dur="1" fill="hold">
                                          <p:stCondLst>
                                            <p:cond delay="499"/>
                                          </p:stCondLst>
                                        </p:cTn>
                                        <p:tgtEl>
                                          <p:spTgt spid="3"/>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026"/>
                                        </p:tgtEl>
                                        <p:attrNameLst>
                                          <p:attrName>style.visibility</p:attrName>
                                        </p:attrNameLst>
                                      </p:cBhvr>
                                      <p:to>
                                        <p:strVal val="visible"/>
                                      </p:to>
                                    </p:set>
                                    <p:animEffect transition="in" filter="barn(inVertical)">
                                      <p:cBhvr>
                                        <p:cTn id="22"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3C0B11BC-E385-4158-81C5-A0E4BA0A93EE}"/>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t="21528" b="18750"/>
          <a:stretch/>
        </p:blipFill>
        <p:spPr>
          <a:xfrm>
            <a:off x="0" y="1476374"/>
            <a:ext cx="12192000" cy="4095751"/>
          </a:xfrm>
          <a:prstGeom prst="rect">
            <a:avLst/>
          </a:prstGeom>
        </p:spPr>
      </p:pic>
      <p:sp>
        <p:nvSpPr>
          <p:cNvPr id="4" name="TextBox 48">
            <a:extLst>
              <a:ext uri="{FF2B5EF4-FFF2-40B4-BE49-F238E27FC236}">
                <a16:creationId xmlns:a16="http://schemas.microsoft.com/office/drawing/2014/main" id="{6C9543A8-CF53-4BC4-AF5C-EFFB2688D600}"/>
              </a:ext>
            </a:extLst>
          </p:cNvPr>
          <p:cNvSpPr txBox="1"/>
          <p:nvPr/>
        </p:nvSpPr>
        <p:spPr>
          <a:xfrm>
            <a:off x="5922910" y="2340193"/>
            <a:ext cx="1657334" cy="1231106"/>
          </a:xfrm>
          <a:prstGeom prst="rect">
            <a:avLst/>
          </a:prstGeom>
          <a:noFill/>
        </p:spPr>
        <p:txBody>
          <a:bodyPr wrap="square" lIns="0" tIns="0" rIns="0" bIns="0" rtlCol="0">
            <a:spAutoFit/>
          </a:bodyPr>
          <a:lstStyle/>
          <a:p>
            <a:r>
              <a:rPr lang="zh-CN" altLang="en-US" sz="4000" b="1" dirty="0">
                <a:solidFill>
                  <a:srgbClr val="00FFFF"/>
                </a:solidFill>
                <a:latin typeface="微软雅黑" pitchFamily="34" charset="-122"/>
                <a:ea typeface="微软雅黑" pitchFamily="34" charset="-122"/>
                <a:cs typeface="宋体" charset="-122"/>
              </a:rPr>
              <a:t>与等保的联系</a:t>
            </a:r>
            <a:endParaRPr lang="en-GB" altLang="zh-CN" sz="3600" b="1" dirty="0">
              <a:solidFill>
                <a:srgbClr val="00FFFF"/>
              </a:solidFill>
              <a:latin typeface="微软雅黑" panose="020B0503020204020204" pitchFamily="34" charset="-122"/>
              <a:ea typeface="微软雅黑" panose="020B0503020204020204" pitchFamily="34" charset="-122"/>
              <a:cs typeface="+mn-ea"/>
              <a:sym typeface="+mn-lt"/>
            </a:endParaRPr>
          </a:p>
        </p:txBody>
      </p:sp>
      <p:sp>
        <p:nvSpPr>
          <p:cNvPr id="6" name="矩形 259">
            <a:extLst>
              <a:ext uri="{FF2B5EF4-FFF2-40B4-BE49-F238E27FC236}">
                <a16:creationId xmlns:a16="http://schemas.microsoft.com/office/drawing/2014/main" id="{2F34D734-6814-408E-8CEB-84AD54696AB8}"/>
              </a:ext>
            </a:extLst>
          </p:cNvPr>
          <p:cNvSpPr>
            <a:spLocks noChangeArrowheads="1"/>
          </p:cNvSpPr>
          <p:nvPr/>
        </p:nvSpPr>
        <p:spPr bwMode="auto">
          <a:xfrm>
            <a:off x="4241726" y="2167795"/>
            <a:ext cx="1561914" cy="1575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5023" tIns="32511" rIns="65023" bIns="3251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800" cap="all" spc="213" dirty="0">
                <a:solidFill>
                  <a:srgbClr val="00FFFF"/>
                </a:solidFill>
                <a:latin typeface="Impact" panose="020B0806030902050204" pitchFamily="34" charset="0"/>
                <a:cs typeface="Arial" panose="020B0604020202020204" pitchFamily="34" charset="0"/>
              </a:rPr>
              <a:t>03</a:t>
            </a:r>
            <a:endParaRPr lang="zh-CN" altLang="en-US" sz="9800" cap="all" spc="213" dirty="0">
              <a:solidFill>
                <a:srgbClr val="00FFFF"/>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4005973356"/>
      </p:ext>
    </p:extLst>
  </p:cSld>
  <p:clrMapOvr>
    <a:masterClrMapping/>
  </p:clrMapOvr>
  <mc:AlternateContent xmlns:mc="http://schemas.openxmlformats.org/markup-compatibility/2006" xmlns:p14="http://schemas.microsoft.com/office/powerpoint/2010/main">
    <mc:Choice Requires="p14">
      <p:transition spd="slow" p14:dur="22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iterate type="lt">
                                    <p:tmPct val="30000"/>
                                  </p:iterate>
                                  <p:childTnLst>
                                    <p:set>
                                      <p:cBhvr>
                                        <p:cTn id="10" dur="1" fill="hold">
                                          <p:stCondLst>
                                            <p:cond delay="0"/>
                                          </p:stCondLst>
                                        </p:cTn>
                                        <p:tgtEl>
                                          <p:spTgt spid="4"/>
                                        </p:tgtEl>
                                        <p:attrNameLst>
                                          <p:attrName>style.visibility</p:attrName>
                                        </p:attrNameLst>
                                      </p:cBhvr>
                                      <p:to>
                                        <p:strVal val="visible"/>
                                      </p:to>
                                    </p:set>
                                    <p:animEffect transition="in" filter="wipe(left)">
                                      <p:cBhvr>
                                        <p:cTn id="11" dur="200"/>
                                        <p:tgtEl>
                                          <p:spTgt spid="4"/>
                                        </p:tgtEl>
                                      </p:cBhvr>
                                    </p:animEffect>
                                  </p:childTnLst>
                                </p:cTn>
                              </p:par>
                            </p:childTnLst>
                          </p:cTn>
                        </p:par>
                        <p:par>
                          <p:cTn id="12" fill="hold">
                            <p:stCondLst>
                              <p:cond delay="10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6"/>
                                        </p:tgtEl>
                                        <p:attrNameLst>
                                          <p:attrName>ppt_y</p:attrName>
                                        </p:attrNameLst>
                                      </p:cBhvr>
                                      <p:tavLst>
                                        <p:tav tm="0">
                                          <p:val>
                                            <p:strVal val="#ppt_y"/>
                                          </p:val>
                                        </p:tav>
                                        <p:tav tm="100000">
                                          <p:val>
                                            <p:strVal val="#ppt_y"/>
                                          </p:val>
                                        </p:tav>
                                      </p:tavLst>
                                    </p:anim>
                                    <p:anim calcmode="lin" valueType="num">
                                      <p:cBhvr>
                                        <p:cTn id="17"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6"/>
                                        </p:tgtEl>
                                      </p:cBhvr>
                                    </p:animEffect>
                                  </p:childTnLst>
                                </p:cTn>
                              </p:par>
                            </p:childTnLst>
                          </p:cTn>
                        </p:par>
                        <p:par>
                          <p:cTn id="20" fill="hold">
                            <p:stCondLst>
                              <p:cond delay="1550"/>
                            </p:stCondLst>
                            <p:childTnLst>
                              <p:par>
                                <p:cTn id="21" presetID="26" presetClass="emph" presetSubtype="0" fill="hold" grpId="1" nodeType="afterEffect">
                                  <p:stCondLst>
                                    <p:cond delay="0"/>
                                  </p:stCondLst>
                                  <p:iterate type="lt">
                                    <p:tmPct val="0"/>
                                  </p:iterate>
                                  <p:childTnLst>
                                    <p:animEffect transition="out" filter="fade">
                                      <p:cBhvr>
                                        <p:cTn id="22" dur="500" tmFilter="0, 0; .2, .5; .8, .5; 1, 0"/>
                                        <p:tgtEl>
                                          <p:spTgt spid="6"/>
                                        </p:tgtEl>
                                      </p:cBhvr>
                                    </p:animEffect>
                                    <p:animScale>
                                      <p:cBhvr>
                                        <p:cTn id="23" dur="250" autoRev="1" fill="hold"/>
                                        <p:tgtEl>
                                          <p:spTgt spid="6"/>
                                        </p:tgtEl>
                                      </p:cBhvr>
                                      <p:by x="105000" y="105000"/>
                                    </p:animScale>
                                  </p:childTnLst>
                                </p:cTn>
                              </p:par>
                              <p:par>
                                <p:cTn id="24" presetID="36" presetClass="emph" presetSubtype="0" fill="hold" grpId="1" nodeType="withEffect">
                                  <p:stCondLst>
                                    <p:cond delay="0"/>
                                  </p:stCondLst>
                                  <p:iterate type="lt">
                                    <p:tmPct val="30000"/>
                                  </p:iterate>
                                  <p:childTnLst>
                                    <p:animScale>
                                      <p:cBhvr>
                                        <p:cTn id="25" dur="50" autoRev="1" fill="hold">
                                          <p:stCondLst>
                                            <p:cond delay="0"/>
                                          </p:stCondLst>
                                        </p:cTn>
                                        <p:tgtEl>
                                          <p:spTgt spid="4"/>
                                        </p:tgtEl>
                                      </p:cBhvr>
                                      <p:to x="80000" y="100000"/>
                                    </p:animScale>
                                    <p:anim by="(#ppt_w*0.10)" calcmode="lin" valueType="num">
                                      <p:cBhvr>
                                        <p:cTn id="26" dur="50" autoRev="1" fill="hold">
                                          <p:stCondLst>
                                            <p:cond delay="0"/>
                                          </p:stCondLst>
                                        </p:cTn>
                                        <p:tgtEl>
                                          <p:spTgt spid="4"/>
                                        </p:tgtEl>
                                        <p:attrNameLst>
                                          <p:attrName>ppt_x</p:attrName>
                                        </p:attrNameLst>
                                      </p:cBhvr>
                                    </p:anim>
                                    <p:anim by="(-#ppt_w*0.10)" calcmode="lin" valueType="num">
                                      <p:cBhvr>
                                        <p:cTn id="27" dur="50" autoRev="1" fill="hold">
                                          <p:stCondLst>
                                            <p:cond delay="0"/>
                                          </p:stCondLst>
                                        </p:cTn>
                                        <p:tgtEl>
                                          <p:spTgt spid="4"/>
                                        </p:tgtEl>
                                        <p:attrNameLst>
                                          <p:attrName>ppt_y</p:attrName>
                                        </p:attrNameLst>
                                      </p:cBhvr>
                                    </p:anim>
                                    <p:animRot by="-480000">
                                      <p:cBhvr>
                                        <p:cTn id="28" dur="50" autoRev="1"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p:bldP spid="6" grpId="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018网络信息安全ISO动态PPT模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351</TotalTime>
  <Words>2639</Words>
  <Application>Microsoft Office PowerPoint</Application>
  <PresentationFormat>宽屏</PresentationFormat>
  <Paragraphs>107</Paragraphs>
  <Slides>13</Slides>
  <Notes>13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13</vt:i4>
      </vt:variant>
    </vt:vector>
  </HeadingPairs>
  <TitlesOfParts>
    <vt:vector size="23" baseType="lpstr">
      <vt:lpstr>等线</vt:lpstr>
      <vt:lpstr>等线 Light</vt:lpstr>
      <vt:lpstr>Microsoft YaHei</vt:lpstr>
      <vt:lpstr>Microsoft YaHei</vt:lpstr>
      <vt:lpstr>Microsoft YaHei</vt:lpstr>
      <vt:lpstr>arial</vt:lpstr>
      <vt:lpstr>arial</vt:lpstr>
      <vt:lpstr>Calibri</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2018网络信息安全ISO动态PPT模板</dc:title>
  <dc:creator>hxj</dc:creator>
  <cp:lastModifiedBy>逸轩 张</cp:lastModifiedBy>
  <cp:revision>24</cp:revision>
  <dcterms:created xsi:type="dcterms:W3CDTF">2017-07-27T12:02:32Z</dcterms:created>
  <dcterms:modified xsi:type="dcterms:W3CDTF">2023-02-23T17:50:06Z</dcterms:modified>
</cp:coreProperties>
</file>

<file path=docProps/thumbnail.jpeg>
</file>